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2" r:id="rId1"/>
  </p:sldMasterIdLst>
  <p:notesMasterIdLst>
    <p:notesMasterId r:id="rId21"/>
  </p:notesMasterIdLst>
  <p:handoutMasterIdLst>
    <p:handoutMasterId r:id="rId22"/>
  </p:handoutMasterIdLst>
  <p:sldIdLst>
    <p:sldId id="297" r:id="rId2"/>
    <p:sldId id="329" r:id="rId3"/>
    <p:sldId id="309" r:id="rId4"/>
    <p:sldId id="312" r:id="rId5"/>
    <p:sldId id="311" r:id="rId6"/>
    <p:sldId id="310" r:id="rId7"/>
    <p:sldId id="265" r:id="rId8"/>
    <p:sldId id="305" r:id="rId9"/>
    <p:sldId id="322" r:id="rId10"/>
    <p:sldId id="306" r:id="rId11"/>
    <p:sldId id="328" r:id="rId12"/>
    <p:sldId id="308" r:id="rId13"/>
    <p:sldId id="330" r:id="rId14"/>
    <p:sldId id="331" r:id="rId15"/>
    <p:sldId id="332" r:id="rId16"/>
    <p:sldId id="282" r:id="rId17"/>
    <p:sldId id="334" r:id="rId18"/>
    <p:sldId id="335" r:id="rId19"/>
    <p:sldId id="289" r:id="rId20"/>
  </p:sldIdLst>
  <p:sldSz cx="9144000" cy="5143500" type="screen16x9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07">
          <p15:clr>
            <a:srgbClr val="A4A3A4"/>
          </p15:clr>
        </p15:guide>
        <p15:guide id="4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tte Chenevard" initials="PC" lastIdx="1" clrIdx="0">
    <p:extLst>
      <p:ext uri="{19B8F6BF-5375-455C-9EA6-DF929625EA0E}">
        <p15:presenceInfo xmlns:p15="http://schemas.microsoft.com/office/powerpoint/2012/main" userId="S::pierrette.chenevard@espace-competences.ch::a616be6f-0cc5-45a4-8dd2-f719318754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64CC6"/>
    <a:srgbClr val="008000"/>
    <a:srgbClr val="00CC99"/>
    <a:srgbClr val="339933"/>
    <a:srgbClr val="E25479"/>
    <a:srgbClr val="D85E81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 autoAdjust="0"/>
    <p:restoredTop sz="87846" autoAdjust="0"/>
  </p:normalViewPr>
  <p:slideViewPr>
    <p:cSldViewPr>
      <p:cViewPr varScale="1">
        <p:scale>
          <a:sx n="100" d="100"/>
          <a:sy n="100" d="100"/>
        </p:scale>
        <p:origin x="365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96" y="96"/>
      </p:cViewPr>
      <p:guideLst>
        <p:guide orient="horz" pos="3126"/>
        <p:guide pos="2100"/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6T19:41:40.41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739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defTabSz="913019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025" y="0"/>
            <a:ext cx="2919739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algn="r" defTabSz="913019">
              <a:defRPr sz="1200"/>
            </a:lvl1pPr>
          </a:lstStyle>
          <a:p>
            <a:pPr>
              <a:defRPr/>
            </a:pPr>
            <a:fld id="{E0B49791-B952-4C7B-9D81-97E5BB317EBE}" type="datetime1">
              <a:rPr lang="fr-FR" smtClean="0"/>
              <a:t>30/09/2020</a:t>
            </a:fld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446"/>
            <a:ext cx="2919739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defTabSz="913019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025" y="9372446"/>
            <a:ext cx="2919739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algn="r" defTabSz="913019">
              <a:defRPr sz="1200"/>
            </a:lvl1pPr>
          </a:lstStyle>
          <a:p>
            <a:pPr>
              <a:defRPr/>
            </a:pPr>
            <a:fld id="{000B3E6F-4ED6-410D-9398-E45B5084BA9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9853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739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defTabSz="913019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5" y="0"/>
            <a:ext cx="2919739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>
            <a:lvl1pPr algn="r" defTabSz="913019">
              <a:defRPr sz="1200"/>
            </a:lvl1pPr>
          </a:lstStyle>
          <a:p>
            <a:pPr>
              <a:defRPr/>
            </a:pPr>
            <a:fld id="{FB0E0394-22F4-4F87-8E11-0EF406DB2E10}" type="datetime1">
              <a:rPr lang="fr-FR" smtClean="0"/>
              <a:t>30/09/2020</a:t>
            </a:fld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39775"/>
            <a:ext cx="657701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888" y="4686224"/>
            <a:ext cx="4939987" cy="44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446"/>
            <a:ext cx="2919739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defTabSz="913019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5" y="9372446"/>
            <a:ext cx="2919739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9" tIns="45650" rIns="91299" bIns="45650" numCol="1" anchor="b" anchorCtr="0" compatLnSpc="1">
            <a:prstTxWarp prst="textNoShape">
              <a:avLst/>
            </a:prstTxWarp>
          </a:bodyPr>
          <a:lstStyle>
            <a:lvl1pPr algn="r" defTabSz="913019">
              <a:defRPr sz="1200"/>
            </a:lvl1pPr>
          </a:lstStyle>
          <a:p>
            <a:pPr>
              <a:defRPr/>
            </a:pPr>
            <a:fld id="{DDD37928-90DF-4E04-A386-8A83DEB31D8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1440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Badge rouge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D863C0-FF88-44D5-B345-91E177B1F7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156F8A5-D33E-4695-B558-39F32D56B809}" type="datetime1">
              <a:rPr lang="fr-FR" smtClean="0"/>
              <a:t>30/09/2020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9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BF1756-32BC-45A3-A961-4699AEBB68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2992ACD-948D-42BD-A65E-4CE63DA32D8A}" type="datetime1">
              <a:rPr lang="fr-FR" smtClean="0"/>
              <a:t>30/09/2020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/>
              <a:t>Film de 2-3 minutes au retour de vos pauses pour Cades et Hirslanden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D8AD33-6335-4242-93B9-3C95876D793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E5A4EF4-02EC-4E42-AB51-B34AF4EDFC7D}" type="datetime1">
              <a:rPr lang="fr-FR" smtClean="0"/>
              <a:t>30/09/2020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78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D59F92-53A9-479E-BFD7-33B8BBB5BA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D0C1DA7-97CE-4ED4-8DAB-846C4C92F87E}" type="datetime1">
              <a:rPr lang="fr-FR" smtClean="0"/>
              <a:t>30/09/2020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91B16E-2129-42AA-9794-21D4ED1434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C188489-AB21-426A-A794-9D86841FB631}" type="datetime1">
              <a:rPr lang="fr-FR" smtClean="0"/>
              <a:t>30/09/2020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97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0CA956-95EB-4200-A5F9-BBC4172A81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AA4DD9F-205A-4D30-9BF2-4D2E700FE564}" type="datetime1">
              <a:rPr lang="fr-FR" smtClean="0"/>
              <a:t>30/09/2020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5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2781A5-27A3-4B48-B564-D672A92B2EA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6D8F1F5-E9E6-4E4F-9599-95A1A25BCE62}" type="datetime1">
              <a:rPr lang="fr-FR" smtClean="0"/>
              <a:t>30/09/2020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B32C10-4807-4F2C-A57E-A9EB98CDA3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38FCCBC-A54F-4106-AE7A-17C671512D98}" type="datetime1">
              <a:rPr lang="fr-FR" smtClean="0"/>
              <a:t>30/09/2020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23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47D054-914F-445A-B741-8CD96E8AC6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2948987-BBB5-42B1-A504-71042CCB39D4}" type="datetime1">
              <a:rPr lang="fr-FR" smtClean="0"/>
              <a:t>30/09/2020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714F55-F8F2-4C55-B9F5-224D60823BA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01F5804-F6C8-4488-B695-527968CBF248}" type="datetime1">
              <a:rPr lang="fr-FR" smtClean="0"/>
              <a:t>30/09/2020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9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4D1224-C4A2-41FE-8421-DD280777B8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680C86C-A71F-4D58-A0BB-5790D02C7DE4}" type="datetime1">
              <a:rPr lang="fr-FR" smtClean="0"/>
              <a:t>30/09/2020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52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F52072-C2B5-45C3-819D-53CFAFAC6C4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1E2939B-B1FC-41D0-806B-C7485425C24A}" type="datetime1">
              <a:rPr lang="fr-FR" smtClean="0"/>
              <a:t>30/09/2020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6674C8-4FE3-4E6E-BD91-9A76F141264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D017DC1-EE49-4B88-9FF8-9C39DC030802}" type="datetime1">
              <a:rPr lang="fr-FR" smtClean="0"/>
              <a:t>30/09/2020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333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/>
              <a:t>Film de 2-3 minutes au retour de vos pauses pour Cades et Hirslanden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00A2BD-3E6F-4B0A-B0C3-F5B052C203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A26AB4C5-1FA4-40A3-AD41-A4ED7A09DFA3}" type="datetime1">
              <a:rPr lang="fr-FR" smtClean="0"/>
              <a:t>30/09/2020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77012" cy="3700463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/>
              <a:t>Film de 2-3 minutes au retour de vos pauses pour Cades et Hirslanden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F75C4E-58AA-4E12-ABDF-24DFF881B6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96F6975-F926-49EC-88E8-1B1D679614D2}" type="datetime1">
              <a:rPr lang="fr-FR" smtClean="0"/>
              <a:t>30/09/2020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:\Doc types, logos, plan situations\Logos\Logos autres institutions\Séminaire CIO\Logo Seminaire Pratique san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0032"/>
            <a:ext cx="2284412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:\Doc types, logos, plan situations\Logos\Logos autres institutions\ASEGH\Logo asegh.T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1" y="490538"/>
            <a:ext cx="2513013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6" y="139304"/>
            <a:ext cx="1008063" cy="106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Prénom NOM -  titre du cours dates d’intervention: jj-jj.mm.aa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CBF9-B521-418B-B9DE-B4ECF1D9A1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92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Prénom NOM -  titre du cours dates d’intervention: jj-jj.mm.aa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B620-D3EE-4B28-A0BB-E00E3E3C93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20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Prénom NOM -  titre du cours dates d’intervention: jj-jj.mm.aa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EFDD-8661-476C-82FB-FFD2AA76B7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67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:\Doc types, logos, plan situations\Logos\Logos autres institutions\Séminaire CIO\Logo Seminaire Pratique san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382"/>
            <a:ext cx="2049854" cy="67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:\Doc types, logos, plan situations\Logos\Logos autres institutions\ASEGH\Logo asegh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56" y="334777"/>
            <a:ext cx="2505044" cy="40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52" y="88378"/>
            <a:ext cx="1174380" cy="118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35546"/>
            <a:ext cx="8229600" cy="32768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8222"/>
            <a:ext cx="8229600" cy="3045786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7051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Prénom NOM -  titre du cours dates d’intervention: jj-jj.mm.aa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9D6B-DFB0-456D-A873-DC9E427D14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96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Prénom NOM -  titre du cours dates d’intervention: jj-jj.mm.aa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59D3-1F15-4342-9D2B-CE45DD10AB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62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Prénom NOM -  titre du cours dates d’intervention: jj-jj.mm.aa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B3B5-FD57-4FE6-B96A-58B4C100C2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8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Prénom NOM -  titre du cours dates d’intervention: jj-jj.mm.aa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36F57-3229-42C8-8CAD-5318EADAC0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50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Prénom NOM -  titre du cours dates d’intervention: jj-jj.mm.aa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321E-E384-4C82-8CD5-B2578555E8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1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Prénom NOM -  titre du cours dates d’intervention: jj-jj.mm.aa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3E04-D952-4E71-9665-9A25A524D2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58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Prénom NOM -  titre du cours dates d’intervention: jj-jj.mm.aa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ACC8-F853-4C4E-B519-0F50F131CA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37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H" altLang="fr-FR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H" alt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CH"/>
              <a:t>Prénom NOM -  titre du cours dates d’intervention: jj-jj.mm.aa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40FBEA-6863-4EA9-A347-F58C17AE80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55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55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55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55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55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55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55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55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ch/url?sa=i&amp;rct=j&amp;q=&amp;esrc=s&amp;source=images&amp;cd=&amp;cad=rja&amp;uact=8&amp;ved=0ahUKEwiR3ufl7IzTAhWLWBQKHS7lBoYQjRwIBw&amp;url=http://150.cargill.com/150/fr_fr/FR_NEW-GRAIN-ELEVATOR.jsp&amp;bvm=bv.151426398,d.ZGg&amp;psig=AFQjCNHnBoW1AJRsfWCwGY99QilR7QNjbQ&amp;ust=14914656121069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trimoine-culturel.gouv.qc.ca/rpcq/detail.do?methode=consulter&amp;id=115142&amp;type=bien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marjoriemoulineuf.com/ecrire-roman-faire-technique-silo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tique-sante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space-competences.ch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571750"/>
            <a:ext cx="6216222" cy="545750"/>
          </a:xfrm>
        </p:spPr>
        <p:txBody>
          <a:bodyPr/>
          <a:lstStyle/>
          <a:p>
            <a:pPr algn="l"/>
            <a:r>
              <a:rPr lang="fr-CH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Le comité vous souhait la bienvenue au SPS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3003798"/>
            <a:ext cx="6336704" cy="1584177"/>
          </a:xfrm>
        </p:spPr>
        <p:txBody>
          <a:bodyPr numCol="1"/>
          <a:lstStyle/>
          <a:p>
            <a:pPr marL="0" indent="0">
              <a:buNone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Cédric Bossart </a:t>
            </a:r>
            <a:r>
              <a:rPr lang="fr-CH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Directeur de la Clinique Bois-Cerf </a:t>
            </a:r>
            <a:r>
              <a:rPr lang="fr-CH" sz="12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Hirslanden</a:t>
            </a:r>
            <a:r>
              <a:rPr lang="fr-CH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SA</a:t>
            </a:r>
          </a:p>
          <a:p>
            <a:pPr marL="0" indent="0">
              <a:buNone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Pierrette Chenevard </a:t>
            </a:r>
            <a:r>
              <a:rPr lang="fr-CH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Directrice d’Espace Compétences SA</a:t>
            </a:r>
          </a:p>
          <a:p>
            <a:pPr marL="0" indent="0">
              <a:buNone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Stéphane Coendoz </a:t>
            </a:r>
            <a:r>
              <a:rPr lang="fr-CH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Directeur de l’ESSC Vaudoise</a:t>
            </a:r>
          </a:p>
          <a:p>
            <a:pPr marL="0" indent="0">
              <a:buNone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Christian Fracheboud </a:t>
            </a:r>
            <a:r>
              <a:rPr lang="fr-CH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Consultant expert du secteur de la santé </a:t>
            </a:r>
          </a:p>
          <a:p>
            <a:pPr marL="0" indent="0">
              <a:buNone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Rodolphe Rouillon </a:t>
            </a:r>
            <a:r>
              <a:rPr lang="fr-CH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Directeur de l’Hôpital de Lavaux-FHV</a:t>
            </a:r>
          </a:p>
          <a:p>
            <a:pPr marL="0" indent="0">
              <a:buNone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Géraldine Spinelli </a:t>
            </a:r>
            <a:r>
              <a:rPr lang="fr-CH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Coordinatrice du SPS-Espace Compétences SA</a:t>
            </a:r>
          </a:p>
          <a:p>
            <a:pPr marL="0" indent="0">
              <a:buNone/>
            </a:pPr>
            <a:endParaRPr lang="fr-CH" sz="2000" dirty="0">
              <a:latin typeface="Century Gothic" panose="020B0502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88DCF15-6AD6-4A4E-8D1C-1A0D8FD25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65" y="1258835"/>
            <a:ext cx="7781270" cy="12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9pPr>
          </a:lstStyle>
          <a:p>
            <a:r>
              <a:rPr lang="fr-CH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J’ai mal à ma </a:t>
            </a:r>
            <a:r>
              <a:rPr lang="fr-FR" sz="32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LAMal</a:t>
            </a:r>
            <a:r>
              <a:rPr lang="fr-FR" sz="3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…</a:t>
            </a:r>
            <a:br>
              <a:rPr lang="fr-FR" sz="3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CH" sz="3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Est-ce grave Docteur ?</a:t>
            </a:r>
            <a:r>
              <a:rPr lang="fr-CH" sz="1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»</a:t>
            </a:r>
            <a:endParaRPr lang="fr-CH" sz="1800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D6103-5CD6-4CF0-A228-6D287C9D3D7D}"/>
              </a:ext>
            </a:extLst>
          </p:cNvPr>
          <p:cNvSpPr/>
          <p:nvPr/>
        </p:nvSpPr>
        <p:spPr>
          <a:xfrm>
            <a:off x="2771800" y="4887039"/>
            <a:ext cx="6120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fr-CH" altLang="fr-FR" sz="1200" i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30 septembre 2020 - Lausanne, Musée du CIO</a:t>
            </a:r>
          </a:p>
        </p:txBody>
      </p:sp>
    </p:spTree>
    <p:extLst>
      <p:ext uri="{BB962C8B-B14F-4D97-AF65-F5344CB8AC3E}">
        <p14:creationId xmlns:p14="http://schemas.microsoft.com/office/powerpoint/2010/main" val="384897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Doc types, logos, plan situations\Logos\Logos autres institutions\LBG\Logo_LBG_N_Pantone_S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40" y="1615174"/>
            <a:ext cx="3505500" cy="13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1022" y="345336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un lieu, construit en 1909, </a:t>
            </a:r>
          </a:p>
          <a:p>
            <a:pPr algn="ctr"/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où l’art de recevoir </a:t>
            </a:r>
            <a:b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et de se reposer est sublimé dans une ambiance cosmopolite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963919" y="3363838"/>
            <a:ext cx="3647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Une entreprise de proximité, fiable et respectueuse </a:t>
            </a:r>
          </a:p>
          <a:p>
            <a:pPr algn="ctr"/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qui garantit la Qualité d’un linge propre et sain</a:t>
            </a:r>
          </a:p>
        </p:txBody>
      </p:sp>
      <p:pic>
        <p:nvPicPr>
          <p:cNvPr id="1026" name="Picture 2" descr="P:\Formations events-congrès-séminaires\SPS - Séminaire pratique santé\2018 - La Santé dans tous ces Etats\Sponsors\Royal Savoy (confirmé)\Logos Royal Savoy\logo_RSL_pos_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0319"/>
            <a:ext cx="21832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3735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re 1"/>
          <p:cNvSpPr txBox="1">
            <a:spLocks/>
          </p:cNvSpPr>
          <p:nvPr/>
        </p:nvSpPr>
        <p:spPr bwMode="auto">
          <a:xfrm>
            <a:off x="755576" y="1337455"/>
            <a:ext cx="6966470" cy="91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Univers Com 45 Light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Univers Com 45 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Univers Com 45 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Univers Com 45 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Univers Com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Univers Com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Univers Com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Univers Com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Univers Com 45 Light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CH" altLang="fr-FR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Merci à notre nouveau sponsors!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19672" y="3147814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 Groupe Helsana se présente comme le premier assureur maladie et accidents de Suisse, </a:t>
            </a:r>
            <a:br>
              <a:rPr lang="fr-FR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épaulant les particuliers et les entreprises en matière de santé et de prévoyance, </a:t>
            </a:r>
            <a:br>
              <a:rPr lang="fr-FR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ainsi qu’en cas de maladie et d’accident.</a:t>
            </a:r>
            <a:endParaRPr lang="fr-CH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9F2D55B-D15F-4659-AFE1-5788AA833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319013"/>
            <a:ext cx="2548546" cy="4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146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715766"/>
            <a:ext cx="8064896" cy="519677"/>
          </a:xfrm>
        </p:spPr>
        <p:txBody>
          <a:bodyPr/>
          <a:lstStyle/>
          <a:p>
            <a:pPr>
              <a:defRPr/>
            </a:pPr>
            <a:r>
              <a:rPr lang="fr-CH" altLang="fr-FR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Nous avons déplacé notre séminaire 2020!</a:t>
            </a:r>
            <a:br>
              <a:rPr lang="fr-CH" altLang="fr-FR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CH" altLang="fr-FR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fr-CH" altLang="fr-FR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CH" altLang="fr-FR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La coïncidence a voulu qu’il soit synchronisé avec </a:t>
            </a:r>
            <a:br>
              <a:rPr lang="fr-CH" altLang="fr-FR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CH" altLang="fr-FR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la rituelle annonce des primes par le CF!</a:t>
            </a:r>
            <a:br>
              <a:rPr lang="fr-CH" altLang="fr-FR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fr-CH" altLang="fr-FR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CH" altLang="fr-FR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Et le débat sur la </a:t>
            </a:r>
            <a:r>
              <a:rPr lang="fr-CH" altLang="fr-FR" sz="2400" b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LaMal</a:t>
            </a:r>
            <a:r>
              <a:rPr lang="fr-CH" altLang="fr-FR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est bien relancé </a:t>
            </a:r>
          </a:p>
        </p:txBody>
      </p:sp>
    </p:spTree>
    <p:extLst>
      <p:ext uri="{BB962C8B-B14F-4D97-AF65-F5344CB8AC3E}">
        <p14:creationId xmlns:p14="http://schemas.microsoft.com/office/powerpoint/2010/main" val="182678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812374-C947-44CD-8553-DDE2B69E0205}"/>
              </a:ext>
            </a:extLst>
          </p:cNvPr>
          <p:cNvSpPr/>
          <p:nvPr/>
        </p:nvSpPr>
        <p:spPr>
          <a:xfrm>
            <a:off x="5076056" y="1372292"/>
            <a:ext cx="3851920" cy="3046988"/>
          </a:xfrm>
          <a:prstGeom prst="rect">
            <a:avLst/>
          </a:prstGeom>
          <a:solidFill>
            <a:schemeClr val="bg2">
              <a:lumMod val="25000"/>
              <a:alpha val="67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600" dirty="0">
                <a:latin typeface="Century Gothic" panose="020B0502020202020204" pitchFamily="34" charset="0"/>
              </a:rPr>
              <a:t>16 septembre </a:t>
            </a:r>
            <a:r>
              <a:rPr lang="fr-FR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2014</a:t>
            </a:r>
            <a:r>
              <a:rPr lang="fr-FR" sz="1600" dirty="0">
                <a:latin typeface="Century Gothic" panose="020B0502020202020204" pitchFamily="34" charset="0"/>
              </a:rPr>
              <a:t>. </a:t>
            </a:r>
          </a:p>
          <a:p>
            <a:r>
              <a:rPr lang="fr-FR" sz="1600" i="1" dirty="0">
                <a:latin typeface="Century Gothic" panose="020B0502020202020204" pitchFamily="34" charset="0"/>
              </a:rPr>
              <a:t>Le quotidien Le Temps </a:t>
            </a:r>
            <a:r>
              <a:rPr lang="fr-FR" sz="1600" dirty="0">
                <a:latin typeface="Century Gothic" panose="020B0502020202020204" pitchFamily="34" charset="0"/>
              </a:rPr>
              <a:t>titre:</a:t>
            </a:r>
          </a:p>
          <a:p>
            <a:endParaRPr lang="fr-FR" sz="1600" dirty="0">
              <a:latin typeface="Century Gothic" panose="020B0502020202020204" pitchFamily="34" charset="0"/>
            </a:endParaRPr>
          </a:p>
          <a:p>
            <a:r>
              <a:rPr lang="fr-FR" sz="1600" b="1" dirty="0">
                <a:latin typeface="Century Gothic" panose="020B0502020202020204" pitchFamily="34" charset="0"/>
              </a:rPr>
              <a:t>Maudite </a:t>
            </a:r>
            <a:r>
              <a:rPr lang="fr-FR" sz="1600" b="1" dirty="0" err="1">
                <a:latin typeface="Century Gothic" panose="020B0502020202020204" pitchFamily="34" charset="0"/>
              </a:rPr>
              <a:t>LAMal</a:t>
            </a:r>
            <a:endParaRPr lang="fr-FR" sz="1600" b="1" dirty="0">
              <a:latin typeface="Century Gothic" panose="020B0502020202020204" pitchFamily="34" charset="0"/>
            </a:endParaRPr>
          </a:p>
          <a:p>
            <a:r>
              <a:rPr lang="fr-FR" sz="1600" i="1" dirty="0">
                <a:latin typeface="Century Gothic" panose="020B0502020202020204" pitchFamily="34" charset="0"/>
              </a:rPr>
              <a:t>Si les Suisses sont fiers de l’AVS, l’assurance maladie est la longue histoire d’un désamour chronique. </a:t>
            </a:r>
          </a:p>
          <a:p>
            <a:endParaRPr lang="fr-FR" sz="1600" i="1" dirty="0">
              <a:latin typeface="Century Gothic" panose="020B0502020202020204" pitchFamily="34" charset="0"/>
            </a:endParaRPr>
          </a:p>
          <a:p>
            <a:r>
              <a:rPr lang="fr-FR" sz="1600" i="1" dirty="0">
                <a:latin typeface="Century Gothic" panose="020B0502020202020204" pitchFamily="34" charset="0"/>
              </a:rPr>
              <a:t>Ce régime social a toujours été une pomme de discorde, source de frustrations et défi à la légendaire aptitude des Suisses au consensus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B34E786-2DA9-4664-B5DE-840A7520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9662"/>
            <a:ext cx="41901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9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B42D5B-0814-4ABF-9274-7255D883C204}"/>
              </a:ext>
            </a:extLst>
          </p:cNvPr>
          <p:cNvSpPr/>
          <p:nvPr/>
        </p:nvSpPr>
        <p:spPr>
          <a:xfrm>
            <a:off x="331155" y="3700348"/>
            <a:ext cx="8622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RTS 22 septembre 2020</a:t>
            </a:r>
          </a:p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Haro sur les 11 milliards de francs de réserves des caisses maladie</a:t>
            </a:r>
          </a:p>
          <a:p>
            <a:r>
              <a:rPr lang="fr-FR" sz="1400" i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Crier haro sur quelqu'un, quelque chose,  c’est s'élever avec indignation contre eux, attirer sur eux la haine, la colère, la réprobation.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8CD999-3ED2-4D94-A9E9-FE21ACCEA0C4}"/>
              </a:ext>
            </a:extLst>
          </p:cNvPr>
          <p:cNvSpPr txBox="1"/>
          <p:nvPr/>
        </p:nvSpPr>
        <p:spPr>
          <a:xfrm>
            <a:off x="299107" y="2559985"/>
            <a:ext cx="8477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RTS 18 septembre 2020</a:t>
            </a: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Fribourg envoie 3 initiatives sur les assurances maladie à Berne, meilleure adéquation entre primes et prestations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96540D-BE25-41DD-9D3A-051AF3B6F1A7}"/>
              </a:ext>
            </a:extLst>
          </p:cNvPr>
          <p:cNvSpPr txBox="1"/>
          <p:nvPr/>
        </p:nvSpPr>
        <p:spPr>
          <a:xfrm>
            <a:off x="334681" y="1419622"/>
            <a:ext cx="8406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RTS 19 août 2020</a:t>
            </a: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Audit sévère sur le manque d’évolution des prestations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LaMal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, l’OFSP ne réévalue pas suffisamment les prestations remboursées par l’assurance obligatoire des soins</a:t>
            </a:r>
          </a:p>
        </p:txBody>
      </p:sp>
    </p:spTree>
    <p:extLst>
      <p:ext uri="{BB962C8B-B14F-4D97-AF65-F5344CB8AC3E}">
        <p14:creationId xmlns:p14="http://schemas.microsoft.com/office/powerpoint/2010/main" val="259956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E91E81E-F0F8-4E03-8E4D-D6A4D524D6E8}"/>
              </a:ext>
            </a:extLst>
          </p:cNvPr>
          <p:cNvSpPr txBox="1"/>
          <p:nvPr/>
        </p:nvSpPr>
        <p:spPr>
          <a:xfrm>
            <a:off x="323528" y="1635646"/>
            <a:ext cx="87129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Quelques questions?</a:t>
            </a:r>
          </a:p>
          <a:p>
            <a:endParaRPr lang="fr-CH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Comment la 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LaMal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gérera les prestations de soins digitalisées ou à distance ?</a:t>
            </a:r>
          </a:p>
          <a:p>
            <a:endParaRPr lang="fr-CH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Mr. Schmidt, manager dans un groupe privé allemand et conférencier au congrès REHA-TICINO expliquait comment la numérisation remplacera en partie l’ambulatoire</a:t>
            </a:r>
            <a:b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fr-CH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Les infirmières cliniciennes disent combien le COVID-19 impose de repenser les soins à distance pour les personnes, en particulier, avec une pathologie chronique</a:t>
            </a:r>
          </a:p>
        </p:txBody>
      </p:sp>
    </p:spTree>
    <p:extLst>
      <p:ext uri="{BB962C8B-B14F-4D97-AF65-F5344CB8AC3E}">
        <p14:creationId xmlns:p14="http://schemas.microsoft.com/office/powerpoint/2010/main" val="76635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ésultat de recherche d'images pour &quot;silo réseau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3136801" cy="18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réseau de silo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79" y="3085305"/>
            <a:ext cx="50006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ésultat de recherche d'images pour &quot;carte de silos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30827"/>
            <a:ext cx="2653066" cy="176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39457" y="1635646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Rappelez-vous!</a:t>
            </a:r>
          </a:p>
          <a:p>
            <a:pPr algn="ctr"/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SPS-2017</a:t>
            </a:r>
          </a:p>
          <a:p>
            <a:pPr algn="ctr"/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«Du Silo au réseau»</a:t>
            </a:r>
          </a:p>
        </p:txBody>
      </p:sp>
    </p:spTree>
    <p:extLst>
      <p:ext uri="{BB962C8B-B14F-4D97-AF65-F5344CB8AC3E}">
        <p14:creationId xmlns:p14="http://schemas.microsoft.com/office/powerpoint/2010/main" val="328640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E91E81E-F0F8-4E03-8E4D-D6A4D524D6E8}"/>
              </a:ext>
            </a:extLst>
          </p:cNvPr>
          <p:cNvSpPr txBox="1"/>
          <p:nvPr/>
        </p:nvSpPr>
        <p:spPr>
          <a:xfrm>
            <a:off x="395536" y="1347614"/>
            <a:ext cx="80648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Quelques questions?</a:t>
            </a:r>
          </a:p>
          <a:p>
            <a:endParaRPr lang="fr-CH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Comment maintenir un concept «Itinéraire du patient» entravé par les modèles tarifaire du système de santé ?</a:t>
            </a:r>
          </a:p>
          <a:p>
            <a:endParaRPr lang="fr-CH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Confrontation de 2 concepts </a:t>
            </a:r>
            <a:b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Processus patient  vs  Approche en silos tarifaires </a:t>
            </a:r>
            <a:b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fr-CH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Des interfaces financières entre les institutions aigues, de réhabilitation, EMS, Soins à domicile sont à repenser !</a:t>
            </a:r>
            <a:b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fr-CH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Grandes préoccupations et angoisses des patients </a:t>
            </a:r>
            <a:b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fr-CH" sz="16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«Patient 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déclassé», «</a:t>
            </a: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Warten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patient»</a:t>
            </a:r>
            <a:endParaRPr lang="fr-CH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94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15704"/>
            <a:ext cx="7772400" cy="1134665"/>
          </a:xfrm>
        </p:spPr>
        <p:txBody>
          <a:bodyPr/>
          <a:lstStyle/>
          <a:p>
            <a:pPr>
              <a:defRPr/>
            </a:pPr>
            <a:r>
              <a:rPr lang="fr-CH" altLang="fr-FR" sz="4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un grand MERCI à </a:t>
            </a:r>
            <a:br>
              <a:rPr lang="fr-CH" altLang="fr-FR" sz="4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CH" altLang="fr-FR" sz="4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nos conférenciers </a:t>
            </a:r>
            <a:r>
              <a:rPr lang="fr-CH" altLang="fr-FR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fr-CH" altLang="fr-FR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fr-CH" altLang="fr-FR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507854"/>
            <a:ext cx="8640960" cy="1332558"/>
          </a:xfrm>
        </p:spPr>
        <p:txBody>
          <a:bodyPr/>
          <a:lstStyle/>
          <a:p>
            <a:pPr algn="l">
              <a:defRPr/>
            </a:pPr>
            <a:endParaRPr lang="en-GB" sz="1400" dirty="0">
              <a:latin typeface="Century Gothic" panose="020B0502020202020204" pitchFamily="34" charset="0"/>
            </a:endParaRPr>
          </a:p>
          <a:p>
            <a:pPr marL="90488" lvl="1">
              <a:defRPr/>
            </a:pPr>
            <a:r>
              <a:rPr lang="fr-CH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leurs présentations seront à votre disposition dès </a:t>
            </a:r>
            <a:r>
              <a:rPr lang="fr-CH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le jeudi 1 octobre 2020</a:t>
            </a:r>
          </a:p>
          <a:p>
            <a:pPr marL="90488" lvl="1">
              <a:defRPr/>
            </a:pPr>
            <a:r>
              <a:rPr lang="fr-CH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sur le site </a:t>
            </a:r>
            <a:r>
              <a:rPr lang="fr-CH" sz="1800" i="1" dirty="0">
                <a:latin typeface="Century Gothic" panose="020B0502020202020204" pitchFamily="34" charset="0"/>
                <a:hlinkClick r:id="rId3"/>
              </a:rPr>
              <a:t>www.pratique-sante.ch</a:t>
            </a:r>
            <a:r>
              <a:rPr lang="fr-CH" sz="1800" i="1" dirty="0">
                <a:latin typeface="Century Gothic" panose="020B0502020202020204" pitchFamily="34" charset="0"/>
              </a:rPr>
              <a:t> </a:t>
            </a:r>
            <a:r>
              <a:rPr lang="fr-CH" sz="1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</a:t>
            </a:r>
            <a:r>
              <a:rPr lang="fr-CH" sz="1800" i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H" sz="1800" i="1" dirty="0">
                <a:latin typeface="Century Gothic" panose="020B0502020202020204" pitchFamily="34" charset="0"/>
                <a:hlinkClick r:id="rId4"/>
              </a:rPr>
              <a:t>www.espace-competences.ch</a:t>
            </a:r>
            <a:r>
              <a:rPr lang="fr-CH" sz="1800" i="1" dirty="0">
                <a:latin typeface="Century Gothic" panose="020B0502020202020204" pitchFamily="34" charset="0"/>
              </a:rPr>
              <a:t> (</a:t>
            </a:r>
            <a:r>
              <a:rPr lang="fr-CH" sz="1800" i="1" dirty="0" err="1">
                <a:latin typeface="Century Gothic" panose="020B0502020202020204" pitchFamily="34" charset="0"/>
              </a:rPr>
              <a:t>event</a:t>
            </a:r>
            <a:r>
              <a:rPr lang="fr-CH" sz="1800" i="1" dirty="0">
                <a:latin typeface="Century Gothic" panose="020B0502020202020204" pitchFamily="34" charset="0"/>
              </a:rPr>
              <a:t>)  </a:t>
            </a:r>
            <a:endParaRPr lang="fr-CH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179512" y="1491630"/>
            <a:ext cx="8784976" cy="273630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fr-CH" altLang="fr-FR" sz="1050" dirty="0">
              <a:latin typeface="+mj-lt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fr-CH" altLang="fr-FR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Puisse cette journée vous enrichir !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fr-CH" altLang="fr-FR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Nous vous souhaitons de passer un agréable séminaire!</a:t>
            </a:r>
          </a:p>
          <a:p>
            <a:pPr marL="0" indent="0" algn="ctr">
              <a:buNone/>
              <a:defRPr/>
            </a:pPr>
            <a:endParaRPr lang="fr-CH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  <a:defRPr/>
            </a:pPr>
            <a:endParaRPr lang="fr-CH" sz="24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  <a:defRPr/>
            </a:pPr>
            <a:r>
              <a:rPr lang="fr-CH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Réservez déjà le </a:t>
            </a:r>
            <a:r>
              <a:rPr lang="fr-CH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06 mai 2021</a:t>
            </a:r>
          </a:p>
          <a:p>
            <a:pPr marL="0" indent="0" algn="ctr">
              <a:buNone/>
              <a:defRPr/>
            </a:pPr>
            <a:r>
              <a:rPr lang="fr-CH" sz="2400" dirty="0">
                <a:solidFill>
                  <a:srgbClr val="C00000"/>
                </a:solidFill>
                <a:latin typeface="Century Gothic" panose="020B0502020202020204" pitchFamily="34" charset="0"/>
              </a:rPr>
              <a:t>ici-même pour notre prochain séminaire </a:t>
            </a:r>
            <a:r>
              <a:rPr lang="fr-CH" sz="2800" dirty="0">
                <a:solidFill>
                  <a:srgbClr val="C00000"/>
                </a:solidFill>
              </a:rPr>
              <a:t>!</a:t>
            </a:r>
          </a:p>
          <a:p>
            <a:pPr marL="0" indent="0" algn="ctr">
              <a:buFont typeface="Arial" charset="0"/>
              <a:buNone/>
              <a:defRPr/>
            </a:pPr>
            <a:br>
              <a:rPr lang="fr-CH" altLang="fr-FR" sz="2400" dirty="0">
                <a:latin typeface="+mj-lt"/>
              </a:rPr>
            </a:br>
            <a:endParaRPr lang="fr-CH" alt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812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067694"/>
            <a:ext cx="7772400" cy="1944216"/>
          </a:xfrm>
        </p:spPr>
        <p:txBody>
          <a:bodyPr/>
          <a:lstStyle/>
          <a:p>
            <a:pPr>
              <a:defRPr/>
            </a:pPr>
            <a:r>
              <a:rPr lang="fr-CH" altLang="fr-FR" sz="4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Un grand MERCI </a:t>
            </a:r>
            <a:br>
              <a:rPr lang="fr-CH" altLang="fr-FR" sz="4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CH" altLang="fr-FR" sz="4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pour votre confiance</a:t>
            </a:r>
            <a:br>
              <a:rPr lang="fr-CH" altLang="fr-FR" sz="4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CH" altLang="fr-FR" sz="4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et pour votre présence</a:t>
            </a:r>
            <a:endParaRPr lang="fr-CH" altLang="fr-FR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59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B490D0-D6EF-4C12-A222-AC6906578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1275606"/>
            <a:ext cx="8280920" cy="3645405"/>
          </a:xfrm>
          <a:prstGeom prst="rect">
            <a:avLst/>
          </a:prstGeom>
          <a:ln>
            <a:noFill/>
          </a:ln>
          <a:effectLst>
            <a:glow rad="38100">
              <a:schemeClr val="bg2">
                <a:lumMod val="25000"/>
                <a:alpha val="4000"/>
              </a:schemeClr>
            </a:glow>
            <a:softEdge rad="1125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DACB8D0-BD55-4232-8968-00656C6AED0B}"/>
              </a:ext>
            </a:extLst>
          </p:cNvPr>
          <p:cNvSpPr txBox="1"/>
          <p:nvPr/>
        </p:nvSpPr>
        <p:spPr>
          <a:xfrm>
            <a:off x="1115616" y="1786920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Consignes COVID-19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Être assis pour consommer </a:t>
            </a:r>
          </a:p>
          <a:p>
            <a:endParaRPr lang="fr-CH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CH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Max 100 personnes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CH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Micro pour question géré par Géraldine Spinelli</a:t>
            </a:r>
          </a:p>
        </p:txBody>
      </p:sp>
    </p:spTree>
    <p:extLst>
      <p:ext uri="{BB962C8B-B14F-4D97-AF65-F5344CB8AC3E}">
        <p14:creationId xmlns:p14="http://schemas.microsoft.com/office/powerpoint/2010/main" val="262044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563638"/>
            <a:ext cx="8568952" cy="21171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fr-CH" altLang="fr-FR" sz="1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Quelques  précisions sur l’organisation</a:t>
            </a:r>
            <a:endParaRPr lang="fr-CH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Une pause à ~ </a:t>
            </a:r>
            <a:r>
              <a:rPr lang="fr-CH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10h15 -11h00 </a:t>
            </a: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 restaurant en haut à votre place </a:t>
            </a:r>
          </a:p>
          <a:p>
            <a:pPr>
              <a:lnSpc>
                <a:spcPct val="150000"/>
              </a:lnSpc>
              <a:defRPr/>
            </a:pP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Le repas à ~ </a:t>
            </a:r>
            <a:r>
              <a:rPr lang="fr-CH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12h30</a:t>
            </a:r>
            <a:r>
              <a:rPr lang="fr-CH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 restaurant en haut à votre place </a:t>
            </a:r>
          </a:p>
          <a:p>
            <a:pPr>
              <a:lnSpc>
                <a:spcPct val="150000"/>
              </a:lnSpc>
              <a:defRPr/>
            </a:pP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Être à </a:t>
            </a:r>
            <a:r>
              <a:rPr lang="fr-CH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14h30</a:t>
            </a: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précise </a:t>
            </a: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Esprit libre </a:t>
            </a:r>
            <a:endParaRPr lang="fr-CH" sz="1800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CH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Un cadeau pour remplacer l’apéritif ! </a:t>
            </a:r>
            <a:r>
              <a:rPr lang="fr-CH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à 16h30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95536" y="3939902"/>
            <a:ext cx="7776096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Univers Com 55" pitchFamily="34" charset="0"/>
              </a:defRPr>
            </a:lvl9pPr>
          </a:lstStyle>
          <a:p>
            <a:pPr algn="r">
              <a:defRPr/>
            </a:pPr>
            <a:r>
              <a:rPr lang="fr-CH" altLang="fr-FR" sz="1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Géraldine Spinelli </a:t>
            </a:r>
            <a:r>
              <a:rPr lang="fr-CH" altLang="fr-FR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est à votre disposition pour toutes questions</a:t>
            </a:r>
          </a:p>
        </p:txBody>
      </p:sp>
    </p:spTree>
    <p:extLst>
      <p:ext uri="{BB962C8B-B14F-4D97-AF65-F5344CB8AC3E}">
        <p14:creationId xmlns:p14="http://schemas.microsoft.com/office/powerpoint/2010/main" val="166706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875405"/>
            <a:ext cx="8172908" cy="14157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sz="18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GARDER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votre BADGE et merci de le </a:t>
            </a:r>
            <a:r>
              <a:rPr lang="fr-CH" sz="1600" u="sng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prendre avec vous 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à la fin du séminaire</a:t>
            </a:r>
          </a:p>
          <a:p>
            <a:pPr>
              <a:defRPr/>
            </a:pPr>
            <a:endParaRPr lang="fr-CH" sz="1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endParaRPr lang="fr-CH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CH" sz="18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Rappel </a:t>
            </a:r>
            <a:r>
              <a:rPr lang="fr-CH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fr-CH" sz="18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l’évaluation du séminaire se fera par courriel</a:t>
            </a:r>
            <a:b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endParaRPr lang="fr-CH" sz="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Par </a:t>
            </a:r>
            <a:r>
              <a:rPr lang="fr-CH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Satiscan </a:t>
            </a:r>
            <a:r>
              <a:rPr lang="fr-CH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attention à ce nom dans </a:t>
            </a:r>
            <a:r>
              <a:rPr lang="fr-CH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vos emails</a:t>
            </a:r>
            <a:endParaRPr lang="fr-CH" sz="1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883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779662"/>
            <a:ext cx="7920880" cy="31547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CH" altLang="fr-FR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Vous trouverez dans votre enveloppe :</a:t>
            </a:r>
          </a:p>
          <a:p>
            <a:pPr>
              <a:spcBef>
                <a:spcPts val="600"/>
              </a:spcBef>
              <a:defRPr/>
            </a:pPr>
            <a:endParaRPr lang="fr-CH" altLang="fr-FR" sz="1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	La liste des participants</a:t>
            </a:r>
          </a:p>
          <a:p>
            <a:pPr>
              <a:spcBef>
                <a:spcPts val="600"/>
              </a:spcBef>
              <a:defRPr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	Votre attestation de présence nominative</a:t>
            </a:r>
          </a:p>
          <a:p>
            <a:pPr>
              <a:spcBef>
                <a:spcPts val="600"/>
              </a:spcBef>
              <a:defRPr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	Le programme de la journée</a:t>
            </a:r>
          </a:p>
          <a:p>
            <a:pPr>
              <a:spcBef>
                <a:spcPts val="600"/>
              </a:spcBef>
              <a:defRPr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	Le catalogue d’Espace Compétences</a:t>
            </a:r>
          </a:p>
          <a:p>
            <a:pPr>
              <a:spcBef>
                <a:spcPts val="600"/>
              </a:spcBef>
              <a:defRPr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	De la publicité de sponsor</a:t>
            </a:r>
          </a:p>
          <a:p>
            <a:pPr>
              <a:spcBef>
                <a:spcPts val="600"/>
              </a:spcBef>
              <a:defRPr/>
            </a:pPr>
            <a:r>
              <a:rPr lang="fr-CH" sz="16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	Le 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document de votation de </a:t>
            </a:r>
            <a:r>
              <a:rPr lang="fr-CH" sz="16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1094 </a:t>
            </a:r>
            <a:br>
              <a:rPr lang="fr-CH" sz="16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fr-CH" sz="16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	distribué 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par </a:t>
            </a:r>
            <a:r>
              <a:rPr lang="fr-CH" sz="16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la 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fr-CH" sz="16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onfédération</a:t>
            </a:r>
            <a:endParaRPr lang="fr-CH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r-CH" sz="9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Garder le sac, il vous sera utile à la fin du séminaire!</a:t>
            </a:r>
          </a:p>
        </p:txBody>
      </p:sp>
    </p:spTree>
    <p:extLst>
      <p:ext uri="{BB962C8B-B14F-4D97-AF65-F5344CB8AC3E}">
        <p14:creationId xmlns:p14="http://schemas.microsoft.com/office/powerpoint/2010/main" val="274838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56300"/>
            <a:ext cx="7772400" cy="1134665"/>
          </a:xfrm>
        </p:spPr>
        <p:txBody>
          <a:bodyPr/>
          <a:lstStyle/>
          <a:p>
            <a:pPr>
              <a:defRPr/>
            </a:pPr>
            <a:r>
              <a:rPr lang="fr-CH" altLang="fr-FR" sz="4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MERCI à nos sponsors</a:t>
            </a:r>
            <a:r>
              <a:rPr lang="fr-CH" altLang="fr-FR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fr-CH" altLang="fr-FR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fr-CH" altLang="fr-FR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9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0" y="1362128"/>
            <a:ext cx="2485717" cy="14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2982893"/>
            <a:ext cx="3148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CH" sz="16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Vebego</a:t>
            </a: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offre une large gamme de produits en Facility (FM), Property Service, Service de nettoyage, Service de sécurité, Service de soutien, Eco Innovation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097F92-8FCB-4730-AA93-292267DFACC1}"/>
              </a:ext>
            </a:extLst>
          </p:cNvPr>
          <p:cNvSpPr txBox="1"/>
          <p:nvPr/>
        </p:nvSpPr>
        <p:spPr>
          <a:xfrm>
            <a:off x="5364088" y="2955545"/>
            <a:ext cx="3148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La FHV représente les intérêts de 12 hôpitaux vaudois.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Solidement ancrés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 cœur des régions,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ils sont des acteurs clés dans l’organisation sanitaire vaudoise</a:t>
            </a:r>
            <a:r>
              <a:rPr lang="fr-CH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67EC803-34E3-4132-A4EA-23911A3F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37783"/>
            <a:ext cx="2373462" cy="152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41615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635647"/>
            <a:ext cx="4536504" cy="284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5647"/>
            <a:ext cx="2498013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55576" y="3363838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La clinique offre des prestations qui vont bien au-delà de votre assurance privée</a:t>
            </a:r>
          </a:p>
        </p:txBody>
      </p:sp>
    </p:spTree>
    <p:extLst>
      <p:ext uri="{BB962C8B-B14F-4D97-AF65-F5344CB8AC3E}">
        <p14:creationId xmlns:p14="http://schemas.microsoft.com/office/powerpoint/2010/main" val="322579031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hème EC 2010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C police">
      <a:majorFont>
        <a:latin typeface="Univers Com 55"/>
        <a:ea typeface=""/>
        <a:cs typeface=""/>
      </a:majorFont>
      <a:minorFont>
        <a:latin typeface="Univers Com 45 Light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EC 2010</Template>
  <TotalTime>6046</TotalTime>
  <Words>880</Words>
  <Application>Microsoft Office PowerPoint</Application>
  <PresentationFormat>Affichage à l'écran (16:9)</PresentationFormat>
  <Paragraphs>114</Paragraphs>
  <Slides>19</Slides>
  <Notes>15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Times New Roman</vt:lpstr>
      <vt:lpstr>Univers Com 45 Light</vt:lpstr>
      <vt:lpstr>Univers Com 55</vt:lpstr>
      <vt:lpstr>Thème EC 2010</vt:lpstr>
      <vt:lpstr>Le comité vous souhait la bienvenue au SPS</vt:lpstr>
      <vt:lpstr>Un grand MERCI  pour votre confiance et pour votre présence</vt:lpstr>
      <vt:lpstr>Présentation PowerPoint</vt:lpstr>
      <vt:lpstr>Présentation PowerPoint</vt:lpstr>
      <vt:lpstr>Présentation PowerPoint</vt:lpstr>
      <vt:lpstr>Présentation PowerPoint</vt:lpstr>
      <vt:lpstr>MERCI à nos sponsors  </vt:lpstr>
      <vt:lpstr>Présentation PowerPoint</vt:lpstr>
      <vt:lpstr>Présentation PowerPoint</vt:lpstr>
      <vt:lpstr>Présentation PowerPoint</vt:lpstr>
      <vt:lpstr>Présentation PowerPoint</vt:lpstr>
      <vt:lpstr>Nous avons déplacé notre séminaire 2020!   La coïncidence a voulu qu’il soit synchronisé avec  la rituelle annonce des primes par le CF!  Et le débat sur la LaMal est bien relancé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grand MERCI à  nos conférenciers   </vt:lpstr>
      <vt:lpstr>Présentation PowerPoint</vt:lpstr>
    </vt:vector>
  </TitlesOfParts>
  <Company>Hospices Cantonaux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 2018</dc:title>
  <dc:creator>pch</dc:creator>
  <cp:lastModifiedBy>Géraldine Spinelli</cp:lastModifiedBy>
  <cp:revision>334</cp:revision>
  <cp:lastPrinted>2019-05-08T12:16:34Z</cp:lastPrinted>
  <dcterms:created xsi:type="dcterms:W3CDTF">2004-01-30T08:59:31Z</dcterms:created>
  <dcterms:modified xsi:type="dcterms:W3CDTF">2020-09-30T03:48:41Z</dcterms:modified>
</cp:coreProperties>
</file>