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2" r:id="rId1"/>
  </p:sldMasterIdLst>
  <p:notesMasterIdLst>
    <p:notesMasterId r:id="rId40"/>
  </p:notesMasterIdLst>
  <p:handoutMasterIdLst>
    <p:handoutMasterId r:id="rId41"/>
  </p:handoutMasterIdLst>
  <p:sldIdLst>
    <p:sldId id="256" r:id="rId2"/>
    <p:sldId id="257" r:id="rId3"/>
    <p:sldId id="258" r:id="rId4"/>
    <p:sldId id="259" r:id="rId5"/>
    <p:sldId id="389" r:id="rId6"/>
    <p:sldId id="391" r:id="rId7"/>
    <p:sldId id="286" r:id="rId8"/>
    <p:sldId id="288" r:id="rId9"/>
    <p:sldId id="392" r:id="rId10"/>
    <p:sldId id="393" r:id="rId11"/>
    <p:sldId id="394" r:id="rId12"/>
    <p:sldId id="261" r:id="rId13"/>
    <p:sldId id="262" r:id="rId14"/>
    <p:sldId id="273" r:id="rId15"/>
    <p:sldId id="264" r:id="rId16"/>
    <p:sldId id="271" r:id="rId17"/>
    <p:sldId id="275" r:id="rId18"/>
    <p:sldId id="295" r:id="rId19"/>
    <p:sldId id="290" r:id="rId20"/>
    <p:sldId id="291" r:id="rId21"/>
    <p:sldId id="292" r:id="rId22"/>
    <p:sldId id="293" r:id="rId23"/>
    <p:sldId id="378" r:id="rId24"/>
    <p:sldId id="379" r:id="rId25"/>
    <p:sldId id="380" r:id="rId26"/>
    <p:sldId id="381" r:id="rId27"/>
    <p:sldId id="267" r:id="rId28"/>
    <p:sldId id="364" r:id="rId29"/>
    <p:sldId id="367" r:id="rId30"/>
    <p:sldId id="368" r:id="rId31"/>
    <p:sldId id="395" r:id="rId32"/>
    <p:sldId id="366" r:id="rId33"/>
    <p:sldId id="384" r:id="rId34"/>
    <p:sldId id="386" r:id="rId35"/>
    <p:sldId id="377" r:id="rId36"/>
    <p:sldId id="374" r:id="rId37"/>
    <p:sldId id="372" r:id="rId38"/>
    <p:sldId id="375" r:id="rId39"/>
  </p:sldIdLst>
  <p:sldSz cx="9144000" cy="5143500" type="screen16x9"/>
  <p:notesSz cx="6735763" cy="9866313"/>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ébastien Jotteran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2787" autoAdjust="0"/>
    <p:restoredTop sz="90890" autoAdjust="0"/>
  </p:normalViewPr>
  <p:slideViewPr>
    <p:cSldViewPr>
      <p:cViewPr varScale="1">
        <p:scale>
          <a:sx n="98" d="100"/>
          <a:sy n="98" d="100"/>
        </p:scale>
        <p:origin x="365" y="8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1008"/>
    </p:cViewPr>
  </p:sorterViewPr>
  <p:notesViewPr>
    <p:cSldViewPr>
      <p:cViewPr varScale="1">
        <p:scale>
          <a:sx n="79" d="100"/>
          <a:sy n="79" d="100"/>
        </p:scale>
        <p:origin x="-3312" y="-90"/>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CD55FD9-B517-41D8-8D0D-DF4406A8BDF8}"/>
              </a:ext>
            </a:extLst>
          </p:cNvPr>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279" tIns="45640" rIns="91279" bIns="45640" numCol="1" anchor="t" anchorCtr="0" compatLnSpc="1">
            <a:prstTxWarp prst="textNoShape">
              <a:avLst/>
            </a:prstTxWarp>
          </a:bodyPr>
          <a:lstStyle>
            <a:lvl1pPr defTabSz="912813" eaLnBrk="1" hangingPunct="1">
              <a:defRPr sz="1200"/>
            </a:lvl1pPr>
          </a:lstStyle>
          <a:p>
            <a:pPr>
              <a:defRPr/>
            </a:pPr>
            <a:endParaRPr lang="en-GB"/>
          </a:p>
        </p:txBody>
      </p:sp>
      <p:sp>
        <p:nvSpPr>
          <p:cNvPr id="13315" name="Rectangle 3">
            <a:extLst>
              <a:ext uri="{FF2B5EF4-FFF2-40B4-BE49-F238E27FC236}">
                <a16:creationId xmlns:a16="http://schemas.microsoft.com/office/drawing/2014/main" id="{21088E0F-FBEA-4963-A9AE-B5A5C0C0006B}"/>
              </a:ext>
            </a:extLst>
          </p:cNvPr>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279" tIns="45640" rIns="91279" bIns="45640" numCol="1" anchor="t" anchorCtr="0" compatLnSpc="1">
            <a:prstTxWarp prst="textNoShape">
              <a:avLst/>
            </a:prstTxWarp>
          </a:bodyPr>
          <a:lstStyle>
            <a:lvl1pPr algn="r" defTabSz="912813" eaLnBrk="1" hangingPunct="1">
              <a:defRPr sz="1200"/>
            </a:lvl1pPr>
          </a:lstStyle>
          <a:p>
            <a:pPr>
              <a:defRPr/>
            </a:pPr>
            <a:endParaRPr lang="en-GB"/>
          </a:p>
        </p:txBody>
      </p:sp>
      <p:sp>
        <p:nvSpPr>
          <p:cNvPr id="13316" name="Rectangle 4">
            <a:extLst>
              <a:ext uri="{FF2B5EF4-FFF2-40B4-BE49-F238E27FC236}">
                <a16:creationId xmlns:a16="http://schemas.microsoft.com/office/drawing/2014/main" id="{33BED68C-2D9E-4AD9-A186-7C4CF432B50B}"/>
              </a:ext>
            </a:extLst>
          </p:cNvPr>
          <p:cNvSpPr>
            <a:spLocks noGrp="1" noChangeArrowheads="1"/>
          </p:cNvSpPr>
          <p:nvPr>
            <p:ph type="ftr" sz="quarter" idx="2"/>
          </p:nvPr>
        </p:nvSpPr>
        <p:spPr bwMode="auto">
          <a:xfrm>
            <a:off x="0" y="9372600"/>
            <a:ext cx="2919413" cy="493713"/>
          </a:xfrm>
          <a:prstGeom prst="rect">
            <a:avLst/>
          </a:prstGeom>
          <a:noFill/>
          <a:ln w="9525">
            <a:noFill/>
            <a:miter lim="800000"/>
            <a:headEnd/>
            <a:tailEnd/>
          </a:ln>
          <a:effectLst/>
        </p:spPr>
        <p:txBody>
          <a:bodyPr vert="horz" wrap="square" lIns="91279" tIns="45640" rIns="91279" bIns="45640" numCol="1" anchor="b" anchorCtr="0" compatLnSpc="1">
            <a:prstTxWarp prst="textNoShape">
              <a:avLst/>
            </a:prstTxWarp>
          </a:bodyPr>
          <a:lstStyle>
            <a:lvl1pPr defTabSz="912813" eaLnBrk="1" hangingPunct="1">
              <a:defRPr sz="1200"/>
            </a:lvl1pPr>
          </a:lstStyle>
          <a:p>
            <a:pPr>
              <a:defRPr/>
            </a:pPr>
            <a:endParaRPr lang="en-GB"/>
          </a:p>
        </p:txBody>
      </p:sp>
      <p:sp>
        <p:nvSpPr>
          <p:cNvPr id="13317" name="Rectangle 5">
            <a:extLst>
              <a:ext uri="{FF2B5EF4-FFF2-40B4-BE49-F238E27FC236}">
                <a16:creationId xmlns:a16="http://schemas.microsoft.com/office/drawing/2014/main" id="{EA857F7C-F6D9-4BD6-A6AC-22F357CDBB8C}"/>
              </a:ext>
            </a:extLst>
          </p:cNvPr>
          <p:cNvSpPr>
            <a:spLocks noGrp="1" noChangeArrowheads="1"/>
          </p:cNvSpPr>
          <p:nvPr>
            <p:ph type="sldNum" sz="quarter" idx="3"/>
          </p:nvPr>
        </p:nvSpPr>
        <p:spPr bwMode="auto">
          <a:xfrm>
            <a:off x="3816350" y="9372600"/>
            <a:ext cx="2919413" cy="493713"/>
          </a:xfrm>
          <a:prstGeom prst="rect">
            <a:avLst/>
          </a:prstGeom>
          <a:noFill/>
          <a:ln w="9525">
            <a:noFill/>
            <a:miter lim="800000"/>
            <a:headEnd/>
            <a:tailEnd/>
          </a:ln>
          <a:effectLst/>
        </p:spPr>
        <p:txBody>
          <a:bodyPr vert="horz" wrap="square" lIns="91279" tIns="45640" rIns="91279" bIns="45640" numCol="1" anchor="b" anchorCtr="0" compatLnSpc="1">
            <a:prstTxWarp prst="textNoShape">
              <a:avLst/>
            </a:prstTxWarp>
          </a:bodyPr>
          <a:lstStyle>
            <a:lvl1pPr algn="r" defTabSz="912813" eaLnBrk="1" hangingPunct="1">
              <a:defRPr sz="1200"/>
            </a:lvl1pPr>
          </a:lstStyle>
          <a:p>
            <a:pPr>
              <a:defRPr/>
            </a:pPr>
            <a:fld id="{A15A4B47-7E9C-4CCF-BAC6-555CA422A32B}" type="slidenum">
              <a:rPr lang="en-GB" altLang="fr-FR"/>
              <a:pPr>
                <a:defRPr/>
              </a:pPr>
              <a:t>‹N°›</a:t>
            </a:fld>
            <a:endParaRPr lang="en-GB" altLang="fr-FR"/>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220AE75-B90A-402F-9751-3450AC6F4FA2}"/>
              </a:ext>
            </a:extLst>
          </p:cNvPr>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279" tIns="45640" rIns="91279" bIns="45640" numCol="1" anchor="t" anchorCtr="0" compatLnSpc="1">
            <a:prstTxWarp prst="textNoShape">
              <a:avLst/>
            </a:prstTxWarp>
          </a:bodyPr>
          <a:lstStyle>
            <a:lvl1pPr defTabSz="912813" eaLnBrk="1" hangingPunct="1">
              <a:defRPr sz="1200"/>
            </a:lvl1pPr>
          </a:lstStyle>
          <a:p>
            <a:pPr>
              <a:defRPr/>
            </a:pPr>
            <a:endParaRPr lang="en-GB"/>
          </a:p>
        </p:txBody>
      </p:sp>
      <p:sp>
        <p:nvSpPr>
          <p:cNvPr id="6147" name="Rectangle 3">
            <a:extLst>
              <a:ext uri="{FF2B5EF4-FFF2-40B4-BE49-F238E27FC236}">
                <a16:creationId xmlns:a16="http://schemas.microsoft.com/office/drawing/2014/main" id="{54D44FCD-5008-4B21-A36E-2B5C7AF23DD2}"/>
              </a:ext>
            </a:extLst>
          </p:cNvPr>
          <p:cNvSpPr>
            <a:spLocks noGrp="1" noChangeArrowheads="1"/>
          </p:cNvSpPr>
          <p:nvPr>
            <p:ph type="dt" idx="1"/>
          </p:nvPr>
        </p:nvSpPr>
        <p:spPr bwMode="auto">
          <a:xfrm>
            <a:off x="3816350" y="0"/>
            <a:ext cx="2919413" cy="493713"/>
          </a:xfrm>
          <a:prstGeom prst="rect">
            <a:avLst/>
          </a:prstGeom>
          <a:noFill/>
          <a:ln w="9525">
            <a:noFill/>
            <a:miter lim="800000"/>
            <a:headEnd/>
            <a:tailEnd/>
          </a:ln>
          <a:effectLst/>
        </p:spPr>
        <p:txBody>
          <a:bodyPr vert="horz" wrap="square" lIns="91279" tIns="45640" rIns="91279" bIns="45640" numCol="1" anchor="t" anchorCtr="0" compatLnSpc="1">
            <a:prstTxWarp prst="textNoShape">
              <a:avLst/>
            </a:prstTxWarp>
          </a:bodyPr>
          <a:lstStyle>
            <a:lvl1pPr algn="r" defTabSz="912813" eaLnBrk="1" hangingPunct="1">
              <a:defRPr sz="1200"/>
            </a:lvl1pPr>
          </a:lstStyle>
          <a:p>
            <a:pPr>
              <a:defRPr/>
            </a:pPr>
            <a:endParaRPr lang="en-GB"/>
          </a:p>
        </p:txBody>
      </p:sp>
      <p:sp>
        <p:nvSpPr>
          <p:cNvPr id="3076" name="Rectangle 4">
            <a:extLst>
              <a:ext uri="{FF2B5EF4-FFF2-40B4-BE49-F238E27FC236}">
                <a16:creationId xmlns:a16="http://schemas.microsoft.com/office/drawing/2014/main" id="{84F23D34-E035-4410-9E6A-679109C4BF93}"/>
              </a:ext>
            </a:extLst>
          </p:cNvPr>
          <p:cNvSpPr>
            <a:spLocks noChangeArrowheads="1" noTextEdit="1"/>
          </p:cNvSpPr>
          <p:nvPr>
            <p:ph type="sldImg" idx="2"/>
          </p:nvPr>
        </p:nvSpPr>
        <p:spPr bwMode="auto">
          <a:xfrm>
            <a:off x="80963" y="739775"/>
            <a:ext cx="657860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50FE9DBE-7FC4-4499-9888-425FC0342437}"/>
              </a:ext>
            </a:extLst>
          </p:cNvPr>
          <p:cNvSpPr>
            <a:spLocks noGrp="1" noChangeArrowheads="1"/>
          </p:cNvSpPr>
          <p:nvPr>
            <p:ph type="body" sz="quarter" idx="3"/>
          </p:nvPr>
        </p:nvSpPr>
        <p:spPr bwMode="auto">
          <a:xfrm>
            <a:off x="898525" y="4686300"/>
            <a:ext cx="4938713" cy="4440238"/>
          </a:xfrm>
          <a:prstGeom prst="rect">
            <a:avLst/>
          </a:prstGeom>
          <a:noFill/>
          <a:ln w="9525">
            <a:noFill/>
            <a:miter lim="800000"/>
            <a:headEnd/>
            <a:tailEnd/>
          </a:ln>
          <a:effectLst/>
        </p:spPr>
        <p:txBody>
          <a:bodyPr vert="horz" wrap="square" lIns="91279" tIns="45640" rIns="91279" bIns="45640" numCol="1" anchor="t" anchorCtr="0" compatLnSpc="1">
            <a:prstTxWarp prst="textNoShape">
              <a:avLst/>
            </a:prstTxWarp>
          </a:bodyPr>
          <a:lstStyle/>
          <a:p>
            <a:pPr lvl="0"/>
            <a:r>
              <a:rPr lang="en-GB" noProof="0"/>
              <a:t>Cliquez pour modifier les styles du texte du masque</a:t>
            </a:r>
          </a:p>
          <a:p>
            <a:pPr lvl="1"/>
            <a:r>
              <a:rPr lang="en-GB" noProof="0"/>
              <a:t>Deuxième niveau</a:t>
            </a:r>
          </a:p>
          <a:p>
            <a:pPr lvl="2"/>
            <a:r>
              <a:rPr lang="en-GB" noProof="0"/>
              <a:t>Troisième niveau</a:t>
            </a:r>
          </a:p>
          <a:p>
            <a:pPr lvl="3"/>
            <a:r>
              <a:rPr lang="en-GB" noProof="0"/>
              <a:t>Quatrième niveau</a:t>
            </a:r>
          </a:p>
          <a:p>
            <a:pPr lvl="4"/>
            <a:r>
              <a:rPr lang="en-GB" noProof="0"/>
              <a:t>Cinquième niveau</a:t>
            </a:r>
          </a:p>
        </p:txBody>
      </p:sp>
      <p:sp>
        <p:nvSpPr>
          <p:cNvPr id="6150" name="Rectangle 6">
            <a:extLst>
              <a:ext uri="{FF2B5EF4-FFF2-40B4-BE49-F238E27FC236}">
                <a16:creationId xmlns:a16="http://schemas.microsoft.com/office/drawing/2014/main" id="{0B4923BD-C977-4921-A72C-5B102C254F17}"/>
              </a:ext>
            </a:extLst>
          </p:cNvPr>
          <p:cNvSpPr>
            <a:spLocks noGrp="1" noChangeArrowheads="1"/>
          </p:cNvSpPr>
          <p:nvPr>
            <p:ph type="ftr" sz="quarter" idx="4"/>
          </p:nvPr>
        </p:nvSpPr>
        <p:spPr bwMode="auto">
          <a:xfrm>
            <a:off x="0" y="9372600"/>
            <a:ext cx="2919413" cy="493713"/>
          </a:xfrm>
          <a:prstGeom prst="rect">
            <a:avLst/>
          </a:prstGeom>
          <a:noFill/>
          <a:ln w="9525">
            <a:noFill/>
            <a:miter lim="800000"/>
            <a:headEnd/>
            <a:tailEnd/>
          </a:ln>
          <a:effectLst/>
        </p:spPr>
        <p:txBody>
          <a:bodyPr vert="horz" wrap="square" lIns="91279" tIns="45640" rIns="91279" bIns="45640" numCol="1" anchor="b" anchorCtr="0" compatLnSpc="1">
            <a:prstTxWarp prst="textNoShape">
              <a:avLst/>
            </a:prstTxWarp>
          </a:bodyPr>
          <a:lstStyle>
            <a:lvl1pPr defTabSz="912813" eaLnBrk="1" hangingPunct="1">
              <a:defRPr sz="1200"/>
            </a:lvl1pPr>
          </a:lstStyle>
          <a:p>
            <a:pPr>
              <a:defRPr/>
            </a:pPr>
            <a:endParaRPr lang="en-GB"/>
          </a:p>
        </p:txBody>
      </p:sp>
      <p:sp>
        <p:nvSpPr>
          <p:cNvPr id="6151" name="Rectangle 7">
            <a:extLst>
              <a:ext uri="{FF2B5EF4-FFF2-40B4-BE49-F238E27FC236}">
                <a16:creationId xmlns:a16="http://schemas.microsoft.com/office/drawing/2014/main" id="{B3D06462-B4ED-4363-ABBB-B0A917C6A5D9}"/>
              </a:ext>
            </a:extLst>
          </p:cNvPr>
          <p:cNvSpPr>
            <a:spLocks noGrp="1" noChangeArrowheads="1"/>
          </p:cNvSpPr>
          <p:nvPr>
            <p:ph type="sldNum" sz="quarter" idx="5"/>
          </p:nvPr>
        </p:nvSpPr>
        <p:spPr bwMode="auto">
          <a:xfrm>
            <a:off x="3816350" y="9372600"/>
            <a:ext cx="2919413" cy="493713"/>
          </a:xfrm>
          <a:prstGeom prst="rect">
            <a:avLst/>
          </a:prstGeom>
          <a:noFill/>
          <a:ln w="9525">
            <a:noFill/>
            <a:miter lim="800000"/>
            <a:headEnd/>
            <a:tailEnd/>
          </a:ln>
          <a:effectLst/>
        </p:spPr>
        <p:txBody>
          <a:bodyPr vert="horz" wrap="square" lIns="91279" tIns="45640" rIns="91279" bIns="45640" numCol="1" anchor="b" anchorCtr="0" compatLnSpc="1">
            <a:prstTxWarp prst="textNoShape">
              <a:avLst/>
            </a:prstTxWarp>
          </a:bodyPr>
          <a:lstStyle>
            <a:lvl1pPr algn="r" defTabSz="912813" eaLnBrk="1" hangingPunct="1">
              <a:defRPr sz="1200"/>
            </a:lvl1pPr>
          </a:lstStyle>
          <a:p>
            <a:pPr>
              <a:defRPr/>
            </a:pPr>
            <a:fld id="{DA72EF4B-1AF3-4DCA-962C-1C0D11D825F8}" type="slidenum">
              <a:rPr lang="en-GB" altLang="fr-FR"/>
              <a:pPr>
                <a:defRPr/>
              </a:pPr>
              <a:t>‹N°›</a:t>
            </a:fld>
            <a:endParaRPr lang="en-GB" altLang="fr-F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55525B7-EF6B-46FF-9543-156F8AC06911}"/>
              </a:ext>
            </a:extLst>
          </p:cNvPr>
          <p:cNvSpPr>
            <a:spLocks noChangeArrowheads="1" noTextEdit="1"/>
          </p:cNvSpPr>
          <p:nvPr>
            <p:ph type="sldImg"/>
          </p:nvPr>
        </p:nvSpPr>
        <p:spPr>
          <a:ln/>
        </p:spPr>
      </p:sp>
      <p:sp>
        <p:nvSpPr>
          <p:cNvPr id="6147" name="Rectangle 3">
            <a:extLst>
              <a:ext uri="{FF2B5EF4-FFF2-40B4-BE49-F238E27FC236}">
                <a16:creationId xmlns:a16="http://schemas.microsoft.com/office/drawing/2014/main" id="{B8FFD9EF-1DEB-4A21-9FBF-C0419564CD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a:extLst>
              <a:ext uri="{FF2B5EF4-FFF2-40B4-BE49-F238E27FC236}">
                <a16:creationId xmlns:a16="http://schemas.microsoft.com/office/drawing/2014/main" id="{589B3315-4BA5-4D7C-AD48-E5AA001D2998}"/>
              </a:ext>
            </a:extLst>
          </p:cNvPr>
          <p:cNvSpPr>
            <a:spLocks noGrp="1" noRot="1" noChangeAspect="1" noChangeArrowheads="1" noTextEdit="1"/>
          </p:cNvSpPr>
          <p:nvPr>
            <p:ph type="sldImg"/>
          </p:nvPr>
        </p:nvSpPr>
        <p:spPr>
          <a:ln/>
        </p:spPr>
      </p:sp>
      <p:sp>
        <p:nvSpPr>
          <p:cNvPr id="33795" name="Espace réservé des notes 2">
            <a:extLst>
              <a:ext uri="{FF2B5EF4-FFF2-40B4-BE49-F238E27FC236}">
                <a16:creationId xmlns:a16="http://schemas.microsoft.com/office/drawing/2014/main" id="{BF44E001-94EE-4B86-B609-BA0C7DD26F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altLang="fr-FR"/>
              <a:t>En somme E Wagner voulait déjà essayé de démocratiser son modèle. Assal lui-même disait qu’après la dcouverte de l’insuline ( progrès médicaux), pus l’émergence de l’ETP, les progrès futur viendrait dans la gestion et la coordination des tt des patients ( pourvu que les phases précédents soient acquises).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a:extLst>
              <a:ext uri="{FF2B5EF4-FFF2-40B4-BE49-F238E27FC236}">
                <a16:creationId xmlns:a16="http://schemas.microsoft.com/office/drawing/2014/main" id="{42690A16-C459-4813-AA75-F0EB29E89C23}"/>
              </a:ext>
            </a:extLst>
          </p:cNvPr>
          <p:cNvSpPr>
            <a:spLocks noGrp="1" noRot="1" noChangeAspect="1" noChangeArrowheads="1" noTextEdit="1"/>
          </p:cNvSpPr>
          <p:nvPr>
            <p:ph type="sldImg"/>
          </p:nvPr>
        </p:nvSpPr>
        <p:spPr>
          <a:ln/>
        </p:spPr>
      </p:sp>
      <p:sp>
        <p:nvSpPr>
          <p:cNvPr id="36867" name="Espace réservé des notes 2">
            <a:extLst>
              <a:ext uri="{FF2B5EF4-FFF2-40B4-BE49-F238E27FC236}">
                <a16:creationId xmlns:a16="http://schemas.microsoft.com/office/drawing/2014/main" id="{611A6552-193B-4896-B644-D97E82A234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a:extLst>
              <a:ext uri="{FF2B5EF4-FFF2-40B4-BE49-F238E27FC236}">
                <a16:creationId xmlns:a16="http://schemas.microsoft.com/office/drawing/2014/main" id="{8DC6A84D-A11A-4B69-9AAE-13906B6379D6}"/>
              </a:ext>
            </a:extLst>
          </p:cNvPr>
          <p:cNvSpPr>
            <a:spLocks noGrp="1" noRot="1" noChangeAspect="1" noChangeArrowheads="1" noTextEdit="1"/>
          </p:cNvSpPr>
          <p:nvPr>
            <p:ph type="sldImg"/>
          </p:nvPr>
        </p:nvSpPr>
        <p:spPr>
          <a:ln/>
        </p:spPr>
      </p:sp>
      <p:sp>
        <p:nvSpPr>
          <p:cNvPr id="38915" name="Espace réservé des notes 2">
            <a:extLst>
              <a:ext uri="{FF2B5EF4-FFF2-40B4-BE49-F238E27FC236}">
                <a16:creationId xmlns:a16="http://schemas.microsoft.com/office/drawing/2014/main" id="{86CE3623-8D16-48C9-9407-29B16B06B0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altLang="fr-FR"/>
              <a:t>Est-ce qu’une pédagogie efficace mène à des soins efficace: il n’y plus eu de amputation dans ma clientèle diabétique depuis une vingtaine d’année.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a:extLst>
              <a:ext uri="{FF2B5EF4-FFF2-40B4-BE49-F238E27FC236}">
                <a16:creationId xmlns:a16="http://schemas.microsoft.com/office/drawing/2014/main" id="{8D0C35CA-A735-4508-9FC6-A5A437FC4421}"/>
              </a:ext>
            </a:extLst>
          </p:cNvPr>
          <p:cNvSpPr>
            <a:spLocks noGrp="1" noRot="1" noChangeAspect="1" noChangeArrowheads="1" noTextEdit="1"/>
          </p:cNvSpPr>
          <p:nvPr>
            <p:ph type="sldImg"/>
          </p:nvPr>
        </p:nvSpPr>
        <p:spPr>
          <a:ln/>
        </p:spPr>
      </p:sp>
      <p:sp>
        <p:nvSpPr>
          <p:cNvPr id="40963" name="Espace réservé des notes 2">
            <a:extLst>
              <a:ext uri="{FF2B5EF4-FFF2-40B4-BE49-F238E27FC236}">
                <a16:creationId xmlns:a16="http://schemas.microsoft.com/office/drawing/2014/main" id="{7C9A3D97-0722-4F54-8D45-48BF4C855E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altLang="fr-FR"/>
              <a:t>Est-ce que c’est facile pour le patient-e?</a:t>
            </a:r>
          </a:p>
        </p:txBody>
      </p:sp>
      <p:sp>
        <p:nvSpPr>
          <p:cNvPr id="40964" name="Espace réservé du numéro de diapositive 3">
            <a:extLst>
              <a:ext uri="{FF2B5EF4-FFF2-40B4-BE49-F238E27FC236}">
                <a16:creationId xmlns:a16="http://schemas.microsoft.com/office/drawing/2014/main" id="{47780EC8-90E7-4942-8166-5048288482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sz="2400">
                <a:solidFill>
                  <a:schemeClr val="tx1"/>
                </a:solidFill>
                <a:latin typeface="Times New Roman" panose="02020603050405020304" pitchFamily="18" charset="0"/>
              </a:defRPr>
            </a:lvl1pPr>
            <a:lvl2pPr marL="742950" indent="-285750" defTabSz="912813">
              <a:defRPr sz="2400">
                <a:solidFill>
                  <a:schemeClr val="tx1"/>
                </a:solidFill>
                <a:latin typeface="Times New Roman" panose="02020603050405020304" pitchFamily="18" charset="0"/>
              </a:defRPr>
            </a:lvl2pPr>
            <a:lvl3pPr marL="1143000" indent="-228600" defTabSz="912813">
              <a:defRPr sz="2400">
                <a:solidFill>
                  <a:schemeClr val="tx1"/>
                </a:solidFill>
                <a:latin typeface="Times New Roman" panose="02020603050405020304" pitchFamily="18" charset="0"/>
              </a:defRPr>
            </a:lvl3pPr>
            <a:lvl4pPr marL="1600200" indent="-228600" defTabSz="912813">
              <a:defRPr sz="2400">
                <a:solidFill>
                  <a:schemeClr val="tx1"/>
                </a:solidFill>
                <a:latin typeface="Times New Roman" panose="02020603050405020304" pitchFamily="18" charset="0"/>
              </a:defRPr>
            </a:lvl4pPr>
            <a:lvl5pPr marL="2057400" indent="-228600" defTabSz="912813">
              <a:defRPr sz="24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2400">
                <a:solidFill>
                  <a:schemeClr val="tx1"/>
                </a:solidFill>
                <a:latin typeface="Times New Roman" panose="02020603050405020304" pitchFamily="18" charset="0"/>
              </a:defRPr>
            </a:lvl9pPr>
          </a:lstStyle>
          <a:p>
            <a:fld id="{09F727B2-9793-4771-BE0E-2227B0624127}" type="slidenum">
              <a:rPr lang="fr-FR" altLang="fr-FR" sz="1200" smtClean="0"/>
              <a:pPr/>
              <a:t>23</a:t>
            </a:fld>
            <a:endParaRPr lang="fr-FR" altLang="fr-F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a:extLst>
              <a:ext uri="{FF2B5EF4-FFF2-40B4-BE49-F238E27FC236}">
                <a16:creationId xmlns:a16="http://schemas.microsoft.com/office/drawing/2014/main" id="{64E6FD41-F212-4F3A-9DA0-4022A6CD588F}"/>
              </a:ext>
            </a:extLst>
          </p:cNvPr>
          <p:cNvSpPr>
            <a:spLocks noGrp="1" noRot="1" noChangeAspect="1" noChangeArrowheads="1" noTextEdit="1"/>
          </p:cNvSpPr>
          <p:nvPr>
            <p:ph type="sldImg"/>
          </p:nvPr>
        </p:nvSpPr>
        <p:spPr>
          <a:ln/>
        </p:spPr>
      </p:sp>
      <p:sp>
        <p:nvSpPr>
          <p:cNvPr id="45059" name="Espace réservé des notes 2">
            <a:extLst>
              <a:ext uri="{FF2B5EF4-FFF2-40B4-BE49-F238E27FC236}">
                <a16:creationId xmlns:a16="http://schemas.microsoft.com/office/drawing/2014/main" id="{0286C462-886E-47B4-8063-E6B219B9D0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altLang="fr-FR"/>
              <a:t>Même quand il s’agit de référer, c’est cela qui prend le plus de temps.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a:extLst>
              <a:ext uri="{FF2B5EF4-FFF2-40B4-BE49-F238E27FC236}">
                <a16:creationId xmlns:a16="http://schemas.microsoft.com/office/drawing/2014/main" id="{F52EF0CA-7272-48B9-85D6-2D9309AB5E13}"/>
              </a:ext>
            </a:extLst>
          </p:cNvPr>
          <p:cNvSpPr>
            <a:spLocks noGrp="1" noRot="1" noChangeAspect="1" noChangeArrowheads="1" noTextEdit="1"/>
          </p:cNvSpPr>
          <p:nvPr>
            <p:ph type="sldImg"/>
          </p:nvPr>
        </p:nvSpPr>
        <p:spPr>
          <a:ln/>
        </p:spPr>
      </p:sp>
      <p:sp>
        <p:nvSpPr>
          <p:cNvPr id="51203" name="Espace réservé des notes 2">
            <a:extLst>
              <a:ext uri="{FF2B5EF4-FFF2-40B4-BE49-F238E27FC236}">
                <a16:creationId xmlns:a16="http://schemas.microsoft.com/office/drawing/2014/main" id="{AA18305E-514F-496C-8A4A-F3A9B7C11E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altLang="fr-FR"/>
              <a:t>Par exemple, j’y ai donnée le cours au sujet du CCM de Wagner aussi bien aux infirmière clinicienne qu’aux AM candidates CMA. C’est ainsi que’il n’y pas lieu d’être exclusif dans le recrutement des bines volontés pour aider à rendre accessible l’ET aux patients, toutes les contributions de personnes compétentes sont les bienvenues!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a:extLst>
              <a:ext uri="{FF2B5EF4-FFF2-40B4-BE49-F238E27FC236}">
                <a16:creationId xmlns:a16="http://schemas.microsoft.com/office/drawing/2014/main" id="{64FD5DC4-FDFD-4194-ABCB-9280FB2CDBB5}"/>
              </a:ext>
            </a:extLst>
          </p:cNvPr>
          <p:cNvSpPr>
            <a:spLocks noGrp="1" noRot="1" noChangeAspect="1" noChangeArrowheads="1" noTextEdit="1"/>
          </p:cNvSpPr>
          <p:nvPr>
            <p:ph type="sldImg"/>
          </p:nvPr>
        </p:nvSpPr>
        <p:spPr>
          <a:ln/>
        </p:spPr>
      </p:sp>
      <p:sp>
        <p:nvSpPr>
          <p:cNvPr id="53251" name="Espace réservé des notes 2">
            <a:extLst>
              <a:ext uri="{FF2B5EF4-FFF2-40B4-BE49-F238E27FC236}">
                <a16:creationId xmlns:a16="http://schemas.microsoft.com/office/drawing/2014/main" id="{68A9D63E-1D44-470B-8157-F00B0D1DA1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Arial" panose="020B0604020202020204" pitchFamily="34" charset="0"/>
                <a:cs typeface="Times New Roman" panose="02020603050405020304" pitchFamily="18" charset="0"/>
              </a:rPr>
              <a:t>La prise en charge se réalise à partir du cabinet médical. Sur demande ad hoc du médecin traitant, une infirmière spécialiste clinique en diabétologie se déplace au cabinet de celui-ci. L’approche interdisciplinaire nécessite un cadre : l’infirmière, le médecin et le patient sont présents lors de la 1</a:t>
            </a:r>
            <a:r>
              <a:rPr lang="fr-FR" altLang="fr-FR" baseline="30000">
                <a:latin typeface="Arial" panose="020B0604020202020204" pitchFamily="34" charset="0"/>
                <a:cs typeface="Times New Roman" panose="02020603050405020304" pitchFamily="18" charset="0"/>
              </a:rPr>
              <a:t>ère</a:t>
            </a:r>
            <a:r>
              <a:rPr lang="fr-FR" altLang="fr-FR">
                <a:latin typeface="Arial" panose="020B0604020202020204" pitchFamily="34" charset="0"/>
                <a:cs typeface="Times New Roman" panose="02020603050405020304" pitchFamily="18" charset="0"/>
              </a:rPr>
              <a:t> consultation pour définir ensemble les objectifs et l’organisation de la prise en charge (</a:t>
            </a:r>
            <a:r>
              <a:rPr lang="fr-FR" altLang="fr-FR" i="1">
                <a:latin typeface="Arial" panose="020B0604020202020204" pitchFamily="34" charset="0"/>
                <a:cs typeface="Times New Roman" panose="02020603050405020304" pitchFamily="18" charset="0"/>
              </a:rPr>
              <a:t>coordination</a:t>
            </a:r>
            <a:r>
              <a:rPr lang="fr-FR" altLang="fr-FR">
                <a:latin typeface="Arial" panose="020B0604020202020204" pitchFamily="34" charset="0"/>
                <a:cs typeface="Times New Roman" panose="02020603050405020304" pitchFamily="18" charset="0"/>
              </a:rPr>
              <a:t>). Par la suite,  le suivi peut se faire de façon dual, soit au cabinet du médecin traitant, au domicile du patient, au bureau de l’infirmière à domicile… jusqu’à la nouvelle évaluation commune. </a:t>
            </a:r>
            <a:endParaRPr lang="fr-CH" alt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a:extLst>
              <a:ext uri="{FF2B5EF4-FFF2-40B4-BE49-F238E27FC236}">
                <a16:creationId xmlns:a16="http://schemas.microsoft.com/office/drawing/2014/main" id="{E1F3276A-1D4E-4A62-AF79-9AC5EC37D7B6}"/>
              </a:ext>
            </a:extLst>
          </p:cNvPr>
          <p:cNvSpPr>
            <a:spLocks noGrp="1" noRot="1" noChangeAspect="1" noChangeArrowheads="1" noTextEdit="1"/>
          </p:cNvSpPr>
          <p:nvPr>
            <p:ph type="sldImg"/>
          </p:nvPr>
        </p:nvSpPr>
        <p:spPr>
          <a:ln/>
        </p:spPr>
      </p:sp>
      <p:sp>
        <p:nvSpPr>
          <p:cNvPr id="3" name="Espace réservé des notes 2">
            <a:extLst>
              <a:ext uri="{FF2B5EF4-FFF2-40B4-BE49-F238E27FC236}">
                <a16:creationId xmlns:a16="http://schemas.microsoft.com/office/drawing/2014/main" id="{EE31CF5B-2C89-47AE-8C67-C874F9F31463}"/>
              </a:ext>
            </a:extLst>
          </p:cNvPr>
          <p:cNvSpPr>
            <a:spLocks noGrp="1"/>
          </p:cNvSpPr>
          <p:nvPr>
            <p:ph type="body" idx="1"/>
          </p:nvPr>
        </p:nvSpPr>
        <p:spPr/>
        <p:txBody>
          <a:bodyPr/>
          <a:lstStyle/>
          <a:p>
            <a:pPr>
              <a:defRPr/>
            </a:pPr>
            <a:r>
              <a:rPr lang="fr-FR" dirty="0">
                <a:latin typeface="Arial" panose="020B0604020202020204" pitchFamily="34" charset="0"/>
                <a:ea typeface="Times New Roman" panose="02020603050405020304" pitchFamily="18" charset="0"/>
              </a:rPr>
              <a:t>Pour évaluer les besoins, nous avons envoyé des questionnaires aux 149 médecins de famille de la région. 52 ont répondu (33%). Parmi eux, une forte majorité (81%) a estimé important que le cabinet se trouve au centre de la filière, tout en excluant pas le recours à un centre externe (54%). Finalement, 17 médecins ont décidé de participer au projet.  4 infirmières spécialistes cliniques qui travaillaient dans les différentes structures de la région ( hôpital, soins à domicile, indépendante) furent recrutées pour le projet. Après une période d’une année, un questionnaire d’évaluation a été envoyé aux patients, aux médecins et aux infirmières.</a:t>
            </a:r>
            <a:endParaRPr lang="fr-CH" dirty="0">
              <a:ea typeface="Times New Roman" panose="02020603050405020304" pitchFamily="18" charset="0"/>
            </a:endParaRPr>
          </a:p>
          <a:p>
            <a:pPr>
              <a:defRPr/>
            </a:pPr>
            <a:r>
              <a:rPr lang="fr-FR" dirty="0">
                <a:latin typeface="+mj-lt"/>
                <a:ea typeface="Times New Roman" panose="02020603050405020304" pitchFamily="18" charset="0"/>
              </a:rPr>
              <a:t>-76%  dise qu’il n’auraient pas pu bénéficier de l’enseignement prodigué par une infirmière sans ce projet</a:t>
            </a:r>
          </a:p>
          <a:p>
            <a:pPr>
              <a:defRPr/>
            </a:pPr>
            <a:r>
              <a:rPr lang="fr-FR" dirty="0">
                <a:latin typeface="+mj-lt"/>
              </a:rPr>
              <a:t>Cela fait penser au score de l’initiative pour la médecine de famille</a:t>
            </a:r>
          </a:p>
          <a:p>
            <a:pPr>
              <a:defRPr/>
            </a:pPr>
            <a:endParaRPr lang="fr-CH" dirty="0"/>
          </a:p>
          <a:p>
            <a:pPr>
              <a:defRPr/>
            </a:pPr>
            <a:endParaRPr lang="fr-CH"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a:extLst>
              <a:ext uri="{FF2B5EF4-FFF2-40B4-BE49-F238E27FC236}">
                <a16:creationId xmlns:a16="http://schemas.microsoft.com/office/drawing/2014/main" id="{4F2CC0C1-E4BA-4A40-9EB2-71216A55C2CB}"/>
              </a:ext>
            </a:extLst>
          </p:cNvPr>
          <p:cNvSpPr>
            <a:spLocks noGrp="1" noRot="1" noChangeAspect="1" noChangeArrowheads="1" noTextEdit="1"/>
          </p:cNvSpPr>
          <p:nvPr>
            <p:ph type="sldImg"/>
          </p:nvPr>
        </p:nvSpPr>
        <p:spPr>
          <a:ln/>
        </p:spPr>
      </p:sp>
      <p:sp>
        <p:nvSpPr>
          <p:cNvPr id="57347" name="Espace réservé des notes 2">
            <a:extLst>
              <a:ext uri="{FF2B5EF4-FFF2-40B4-BE49-F238E27FC236}">
                <a16:creationId xmlns:a16="http://schemas.microsoft.com/office/drawing/2014/main" id="{B86CF9CA-FD36-414E-A1FB-13CCB9B79E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Arial" panose="020B0604020202020204" pitchFamily="34" charset="0"/>
                <a:cs typeface="Times New Roman" panose="02020603050405020304" pitchFamily="18" charset="0"/>
              </a:rPr>
              <a:t>Pour pallier à l’éloignement habituel des consultations spécialisées, nous avons voulu centré notre projet sur le cabinet du médecin de famille et pour 76% des patients, cet élément a été décisif. Ils ont bien confirmé avoir reçu un enseignement thérapeutique complet et 88% sont très positif sur le rôle plus actif dans leur prise en charge que leur a permis de prendre l’aide de l’infirmière. C’est peut-être ce qui permet d’expliquer l’effet favorable sur l’HbA1C, car un patient actif et la qualité du lien à son médecin traitant sont les ingrédients majeurs d’un accord du patient à son traitement sur le long terme (« compliance »).</a:t>
            </a:r>
            <a:endParaRPr lang="fr-CH" alt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a:extLst>
              <a:ext uri="{FF2B5EF4-FFF2-40B4-BE49-F238E27FC236}">
                <a16:creationId xmlns:a16="http://schemas.microsoft.com/office/drawing/2014/main" id="{25CC382F-F4C9-4B9D-BB00-428A3B146E18}"/>
              </a:ext>
            </a:extLst>
          </p:cNvPr>
          <p:cNvSpPr>
            <a:spLocks noGrp="1" noRot="1" noChangeAspect="1" noChangeArrowheads="1" noTextEdit="1"/>
          </p:cNvSpPr>
          <p:nvPr>
            <p:ph type="sldImg"/>
          </p:nvPr>
        </p:nvSpPr>
        <p:spPr>
          <a:ln/>
        </p:spPr>
      </p:sp>
      <p:sp>
        <p:nvSpPr>
          <p:cNvPr id="62467" name="Espace réservé des notes 2">
            <a:extLst>
              <a:ext uri="{FF2B5EF4-FFF2-40B4-BE49-F238E27FC236}">
                <a16:creationId xmlns:a16="http://schemas.microsoft.com/office/drawing/2014/main" id="{BA8A5E8E-60EA-484D-A2A2-B6BB76A840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a:extLst>
              <a:ext uri="{FF2B5EF4-FFF2-40B4-BE49-F238E27FC236}">
                <a16:creationId xmlns:a16="http://schemas.microsoft.com/office/drawing/2014/main" id="{EE6FE4EC-E75A-4DA6-B85D-57A891D6D669}"/>
              </a:ext>
            </a:extLst>
          </p:cNvPr>
          <p:cNvSpPr>
            <a:spLocks noGrp="1" noRot="1" noChangeAspect="1" noChangeArrowheads="1" noTextEdit="1"/>
          </p:cNvSpPr>
          <p:nvPr>
            <p:ph type="sldImg"/>
          </p:nvPr>
        </p:nvSpPr>
        <p:spPr>
          <a:ln/>
        </p:spPr>
      </p:sp>
      <p:sp>
        <p:nvSpPr>
          <p:cNvPr id="10243" name="Espace réservé des notes 2">
            <a:extLst>
              <a:ext uri="{FF2B5EF4-FFF2-40B4-BE49-F238E27FC236}">
                <a16:creationId xmlns:a16="http://schemas.microsoft.com/office/drawing/2014/main" id="{5D13DF21-69E2-46C7-8C02-C96677316C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altLang="fr-FR"/>
              <a:t>Engagement prof. Et engagement citoyen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a:extLst>
              <a:ext uri="{FF2B5EF4-FFF2-40B4-BE49-F238E27FC236}">
                <a16:creationId xmlns:a16="http://schemas.microsoft.com/office/drawing/2014/main" id="{305D5B7C-46F3-4EC9-BE48-EAD8F0C29E50}"/>
              </a:ext>
            </a:extLst>
          </p:cNvPr>
          <p:cNvSpPr>
            <a:spLocks noGrp="1" noRot="1" noChangeAspect="1" noChangeArrowheads="1" noTextEdit="1"/>
          </p:cNvSpPr>
          <p:nvPr>
            <p:ph type="sldImg"/>
          </p:nvPr>
        </p:nvSpPr>
        <p:spPr>
          <a:ln/>
        </p:spPr>
      </p:sp>
      <p:sp>
        <p:nvSpPr>
          <p:cNvPr id="14339" name="Espace réservé des notes 2">
            <a:extLst>
              <a:ext uri="{FF2B5EF4-FFF2-40B4-BE49-F238E27FC236}">
                <a16:creationId xmlns:a16="http://schemas.microsoft.com/office/drawing/2014/main" id="{387933C8-5011-4631-BF28-FF3E6EF0F6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altLang="fr-FR"/>
              <a:t>Mfe, nous on a réussi à donner un nom valable pour les trois langue, contrairement à la SSMIG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a:extLst>
              <a:ext uri="{FF2B5EF4-FFF2-40B4-BE49-F238E27FC236}">
                <a16:creationId xmlns:a16="http://schemas.microsoft.com/office/drawing/2014/main" id="{CF72CD37-F57A-4E54-B013-4E360989F5FF}"/>
              </a:ext>
            </a:extLst>
          </p:cNvPr>
          <p:cNvSpPr>
            <a:spLocks noGrp="1" noRot="1" noChangeAspect="1" noChangeArrowheads="1" noTextEdit="1"/>
          </p:cNvSpPr>
          <p:nvPr>
            <p:ph type="sldImg"/>
          </p:nvPr>
        </p:nvSpPr>
        <p:spPr>
          <a:ln/>
        </p:spPr>
      </p:sp>
      <p:sp>
        <p:nvSpPr>
          <p:cNvPr id="16387" name="Espace réservé des notes 2">
            <a:extLst>
              <a:ext uri="{FF2B5EF4-FFF2-40B4-BE49-F238E27FC236}">
                <a16:creationId xmlns:a16="http://schemas.microsoft.com/office/drawing/2014/main" id="{0AE3776B-464C-403C-B4B1-E1D81B5297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altLang="fr-FR"/>
              <a:t>Toutes ses interventions sont remboursées par les caisses maladies, et même hors franchise pour ce qui est du dépistage du cancer du côlon dans le pgm cantonal vaudois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a:extLst>
              <a:ext uri="{FF2B5EF4-FFF2-40B4-BE49-F238E27FC236}">
                <a16:creationId xmlns:a16="http://schemas.microsoft.com/office/drawing/2014/main" id="{1FBF1C0B-85F2-4C67-A677-457CB396E6AB}"/>
              </a:ext>
            </a:extLst>
          </p:cNvPr>
          <p:cNvSpPr>
            <a:spLocks noGrp="1" noRot="1" noChangeAspect="1" noChangeArrowheads="1" noTextEdit="1"/>
          </p:cNvSpPr>
          <p:nvPr>
            <p:ph type="sldImg"/>
          </p:nvPr>
        </p:nvSpPr>
        <p:spPr>
          <a:ln/>
        </p:spPr>
      </p:sp>
      <p:sp>
        <p:nvSpPr>
          <p:cNvPr id="22531" name="Espace réservé des notes 2">
            <a:extLst>
              <a:ext uri="{FF2B5EF4-FFF2-40B4-BE49-F238E27FC236}">
                <a16:creationId xmlns:a16="http://schemas.microsoft.com/office/drawing/2014/main" id="{48662683-A419-4592-B54B-62A7446FF2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altLang="fr-FR"/>
              <a:t>Pour la prévention il y a un peu des deux: de l’information plutôt que de la formation et du partage de la décision plutôt qu’un consentement éclairé</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a:extLst>
              <a:ext uri="{FF2B5EF4-FFF2-40B4-BE49-F238E27FC236}">
                <a16:creationId xmlns:a16="http://schemas.microsoft.com/office/drawing/2014/main" id="{8AC3EF5C-459E-41CC-BF56-0A0A7657ADF5}"/>
              </a:ext>
            </a:extLst>
          </p:cNvPr>
          <p:cNvSpPr>
            <a:spLocks noGrp="1" noRot="1" noChangeAspect="1" noChangeArrowheads="1" noTextEdit="1"/>
          </p:cNvSpPr>
          <p:nvPr>
            <p:ph type="sldImg"/>
          </p:nvPr>
        </p:nvSpPr>
        <p:spPr>
          <a:ln/>
        </p:spPr>
      </p:sp>
      <p:sp>
        <p:nvSpPr>
          <p:cNvPr id="25603" name="Espace réservé des notes 2">
            <a:extLst>
              <a:ext uri="{FF2B5EF4-FFF2-40B4-BE49-F238E27FC236}">
                <a16:creationId xmlns:a16="http://schemas.microsoft.com/office/drawing/2014/main" id="{BE0A9716-4032-4053-8D29-8BC0351B36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altLang="fr-FR"/>
              <a:t>Mais est-ce qu’on est sûr que c’est cela que veut le patient-e?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a:extLst>
              <a:ext uri="{FF2B5EF4-FFF2-40B4-BE49-F238E27FC236}">
                <a16:creationId xmlns:a16="http://schemas.microsoft.com/office/drawing/2014/main" id="{C0EAE94C-89A5-4B35-AB60-3CC5C3BF47BE}"/>
              </a:ext>
            </a:extLst>
          </p:cNvPr>
          <p:cNvSpPr>
            <a:spLocks noGrp="1" noRot="1" noChangeAspect="1" noChangeArrowheads="1" noTextEdit="1"/>
          </p:cNvSpPr>
          <p:nvPr>
            <p:ph type="sldImg"/>
          </p:nvPr>
        </p:nvSpPr>
        <p:spPr>
          <a:ln/>
        </p:spPr>
      </p:sp>
      <p:sp>
        <p:nvSpPr>
          <p:cNvPr id="27651" name="Espace réservé des notes 2">
            <a:extLst>
              <a:ext uri="{FF2B5EF4-FFF2-40B4-BE49-F238E27FC236}">
                <a16:creationId xmlns:a16="http://schemas.microsoft.com/office/drawing/2014/main" id="{C39A4E44-913E-4D95-BAF5-C7D5F260B7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altLang="fr-FR"/>
              <a:t>La première colonne pourrait être celle du spécialiste par exemple, du médecin débutant, du médecin asservi à ses guidelines plutôt qu’en phase avec son patient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a:extLst>
              <a:ext uri="{FF2B5EF4-FFF2-40B4-BE49-F238E27FC236}">
                <a16:creationId xmlns:a16="http://schemas.microsoft.com/office/drawing/2014/main" id="{3838D501-B87F-444E-84F6-7A1CF9443715}"/>
              </a:ext>
            </a:extLst>
          </p:cNvPr>
          <p:cNvSpPr>
            <a:spLocks noGrp="1" noRot="1" noChangeAspect="1" noChangeArrowheads="1" noTextEdit="1"/>
          </p:cNvSpPr>
          <p:nvPr>
            <p:ph type="sldImg"/>
          </p:nvPr>
        </p:nvSpPr>
        <p:spPr>
          <a:ln/>
        </p:spPr>
      </p:sp>
      <p:sp>
        <p:nvSpPr>
          <p:cNvPr id="29699" name="Espace réservé des notes 2">
            <a:extLst>
              <a:ext uri="{FF2B5EF4-FFF2-40B4-BE49-F238E27FC236}">
                <a16:creationId xmlns:a16="http://schemas.microsoft.com/office/drawing/2014/main" id="{5A870C3A-4029-4BED-B684-06BDC5A377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altLang="fr-FR"/>
              <a:t>Non seulement prendre en compte l’expérience du aptient est intéressante au niveau individuelle, mais aussi au niveau collectiv et du sytème et même pour le soignant! Dia parfaite car elle ne disqualifie personne </a:t>
            </a:r>
            <a:r>
              <a:rPr lang="fr-CH" altLang="fr-FR">
                <a:sym typeface="Wingdings" panose="05000000000000000000" pitchFamily="2" charset="2"/>
              </a:rPr>
              <a:t></a:t>
            </a:r>
            <a:endParaRPr lang="fr-CH"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a:extLst>
              <a:ext uri="{FF2B5EF4-FFF2-40B4-BE49-F238E27FC236}">
                <a16:creationId xmlns:a16="http://schemas.microsoft.com/office/drawing/2014/main" id="{AA426830-5919-4AB7-A8F0-D6C2ECCDA57A}"/>
              </a:ext>
            </a:extLst>
          </p:cNvPr>
          <p:cNvSpPr>
            <a:spLocks noGrp="1" noRot="1" noChangeAspect="1" noChangeArrowheads="1" noTextEdit="1"/>
          </p:cNvSpPr>
          <p:nvPr>
            <p:ph type="sldImg"/>
          </p:nvPr>
        </p:nvSpPr>
        <p:spPr>
          <a:ln/>
        </p:spPr>
      </p:sp>
      <p:sp>
        <p:nvSpPr>
          <p:cNvPr id="31747" name="Espace réservé des notes 2">
            <a:extLst>
              <a:ext uri="{FF2B5EF4-FFF2-40B4-BE49-F238E27FC236}">
                <a16:creationId xmlns:a16="http://schemas.microsoft.com/office/drawing/2014/main" id="{905231A9-49C9-485A-BD8A-8F7767D6A3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altLang="fr-FR"/>
              <a:t>Après cette méthode qu permet de préciser et guider l’approche du patient et l’établissement d’une relation thérapeutique, il reste à l’inscrire dans un système de gestion du patient, qui soit respectueux de leur individualité ( contrairement aux filières)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p>
            <a:r>
              <a:rPr lang="fr-FR"/>
              <a:t>Modifiez le style du titre</a:t>
            </a:r>
            <a:endParaRPr lang="fr-CH" dirty="0"/>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CH" dirty="0"/>
          </a:p>
        </p:txBody>
      </p:sp>
      <p:sp>
        <p:nvSpPr>
          <p:cNvPr id="4" name="Espace réservé de la date 3">
            <a:extLst>
              <a:ext uri="{FF2B5EF4-FFF2-40B4-BE49-F238E27FC236}">
                <a16:creationId xmlns:a16="http://schemas.microsoft.com/office/drawing/2014/main" id="{AB0C7339-FCE6-4CD1-847F-E9B2F396F3F8}"/>
              </a:ext>
            </a:extLst>
          </p:cNvPr>
          <p:cNvSpPr>
            <a:spLocks noGrp="1"/>
          </p:cNvSpPr>
          <p:nvPr>
            <p:ph type="dt" sz="half" idx="10"/>
          </p:nvPr>
        </p:nvSpPr>
        <p:spPr/>
        <p:txBody>
          <a:bodyPr/>
          <a:lstStyle>
            <a:lvl1pPr>
              <a:defRPr/>
            </a:lvl1pPr>
          </a:lstStyle>
          <a:p>
            <a:pPr>
              <a:defRPr/>
            </a:pPr>
            <a:endParaRPr lang="fr-FR"/>
          </a:p>
        </p:txBody>
      </p:sp>
      <p:sp>
        <p:nvSpPr>
          <p:cNvPr id="5" name="Espace réservé du pied de page 4">
            <a:extLst>
              <a:ext uri="{FF2B5EF4-FFF2-40B4-BE49-F238E27FC236}">
                <a16:creationId xmlns:a16="http://schemas.microsoft.com/office/drawing/2014/main" id="{E2972F66-B7F5-4222-85AF-FA3E5670BF28}"/>
              </a:ext>
            </a:extLst>
          </p:cNvPr>
          <p:cNvSpPr>
            <a:spLocks noGrp="1"/>
          </p:cNvSpPr>
          <p:nvPr>
            <p:ph type="ftr" sz="quarter" idx="11"/>
          </p:nvPr>
        </p:nvSpPr>
        <p:spPr/>
        <p:txBody>
          <a:bodyPr/>
          <a:lstStyle>
            <a:lvl1pPr>
              <a:defRPr/>
            </a:lvl1pPr>
          </a:lstStyle>
          <a:p>
            <a:pPr>
              <a:defRPr/>
            </a:pPr>
            <a:r>
              <a:rPr lang="fr-CH"/>
              <a:t>Prénom NOM -  titre du cours dates d’intervention: jj-jj.mm.aa</a:t>
            </a:r>
            <a:endParaRPr lang="fr-FR"/>
          </a:p>
        </p:txBody>
      </p:sp>
      <p:sp>
        <p:nvSpPr>
          <p:cNvPr id="6" name="Espace réservé du numéro de diapositive 5">
            <a:extLst>
              <a:ext uri="{FF2B5EF4-FFF2-40B4-BE49-F238E27FC236}">
                <a16:creationId xmlns:a16="http://schemas.microsoft.com/office/drawing/2014/main" id="{827A3C51-9FB2-417B-A07E-0602CA741D8F}"/>
              </a:ext>
            </a:extLst>
          </p:cNvPr>
          <p:cNvSpPr>
            <a:spLocks noGrp="1"/>
          </p:cNvSpPr>
          <p:nvPr>
            <p:ph type="sldNum" sz="quarter" idx="12"/>
          </p:nvPr>
        </p:nvSpPr>
        <p:spPr/>
        <p:txBody>
          <a:bodyPr/>
          <a:lstStyle>
            <a:lvl1pPr>
              <a:defRPr/>
            </a:lvl1pPr>
          </a:lstStyle>
          <a:p>
            <a:pPr>
              <a:defRPr/>
            </a:pPr>
            <a:fld id="{D8939A77-187E-47E9-BAD2-C3FCC001018B}" type="slidenum">
              <a:rPr lang="fr-FR" altLang="fr-FR"/>
              <a:pPr>
                <a:defRPr/>
              </a:pPr>
              <a:t>‹N°›</a:t>
            </a:fld>
            <a:endParaRPr lang="fr-FR" altLang="fr-FR"/>
          </a:p>
        </p:txBody>
      </p:sp>
    </p:spTree>
    <p:extLst>
      <p:ext uri="{BB962C8B-B14F-4D97-AF65-F5344CB8AC3E}">
        <p14:creationId xmlns:p14="http://schemas.microsoft.com/office/powerpoint/2010/main" val="3001381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9A9A620B-11ED-4267-8719-6A5978E2BE70}"/>
              </a:ext>
            </a:extLst>
          </p:cNvPr>
          <p:cNvSpPr>
            <a:spLocks noGrp="1"/>
          </p:cNvSpPr>
          <p:nvPr>
            <p:ph type="dt" sz="half" idx="10"/>
          </p:nvPr>
        </p:nvSpPr>
        <p:spPr/>
        <p:txBody>
          <a:bodyPr/>
          <a:lstStyle>
            <a:lvl1pPr>
              <a:defRPr/>
            </a:lvl1pPr>
          </a:lstStyle>
          <a:p>
            <a:pPr>
              <a:defRPr/>
            </a:pPr>
            <a:endParaRPr lang="fr-FR"/>
          </a:p>
        </p:txBody>
      </p:sp>
      <p:sp>
        <p:nvSpPr>
          <p:cNvPr id="5" name="Espace réservé du pied de page 4">
            <a:extLst>
              <a:ext uri="{FF2B5EF4-FFF2-40B4-BE49-F238E27FC236}">
                <a16:creationId xmlns:a16="http://schemas.microsoft.com/office/drawing/2014/main" id="{AF623FCE-1715-4317-BB84-EDDA424A0A96}"/>
              </a:ext>
            </a:extLst>
          </p:cNvPr>
          <p:cNvSpPr>
            <a:spLocks noGrp="1"/>
          </p:cNvSpPr>
          <p:nvPr>
            <p:ph type="ftr" sz="quarter" idx="11"/>
          </p:nvPr>
        </p:nvSpPr>
        <p:spPr/>
        <p:txBody>
          <a:bodyPr/>
          <a:lstStyle>
            <a:lvl1pPr>
              <a:defRPr/>
            </a:lvl1pPr>
          </a:lstStyle>
          <a:p>
            <a:pPr>
              <a:defRPr/>
            </a:pPr>
            <a:r>
              <a:rPr lang="fr-CH"/>
              <a:t>Prénom NOM -  titre du cours dates d’intervention: jj-jj.mm.aa</a:t>
            </a:r>
            <a:endParaRPr lang="fr-FR"/>
          </a:p>
        </p:txBody>
      </p:sp>
      <p:sp>
        <p:nvSpPr>
          <p:cNvPr id="6" name="Espace réservé du numéro de diapositive 5">
            <a:extLst>
              <a:ext uri="{FF2B5EF4-FFF2-40B4-BE49-F238E27FC236}">
                <a16:creationId xmlns:a16="http://schemas.microsoft.com/office/drawing/2014/main" id="{B1D7265F-189F-490E-81F3-3D8F61FD5603}"/>
              </a:ext>
            </a:extLst>
          </p:cNvPr>
          <p:cNvSpPr>
            <a:spLocks noGrp="1"/>
          </p:cNvSpPr>
          <p:nvPr>
            <p:ph type="sldNum" sz="quarter" idx="12"/>
          </p:nvPr>
        </p:nvSpPr>
        <p:spPr/>
        <p:txBody>
          <a:bodyPr/>
          <a:lstStyle>
            <a:lvl1pPr>
              <a:defRPr/>
            </a:lvl1pPr>
          </a:lstStyle>
          <a:p>
            <a:pPr>
              <a:defRPr/>
            </a:pPr>
            <a:fld id="{C588F25D-4B0C-4AFB-98A7-631FA9BFCFC2}" type="slidenum">
              <a:rPr lang="fr-FR" altLang="fr-FR"/>
              <a:pPr>
                <a:defRPr/>
              </a:pPr>
              <a:t>‹N°›</a:t>
            </a:fld>
            <a:endParaRPr lang="fr-FR" altLang="fr-FR"/>
          </a:p>
        </p:txBody>
      </p:sp>
    </p:spTree>
    <p:extLst>
      <p:ext uri="{BB962C8B-B14F-4D97-AF65-F5344CB8AC3E}">
        <p14:creationId xmlns:p14="http://schemas.microsoft.com/office/powerpoint/2010/main" val="3146664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2057400" cy="4388644"/>
          </a:xfrm>
        </p:spPr>
        <p:txBody>
          <a:bodyPr vert="eaVert"/>
          <a:lstStyle/>
          <a:p>
            <a:r>
              <a:rPr lang="fr-FR"/>
              <a:t>Modifiez le style du titre</a:t>
            </a:r>
            <a:endParaRPr lang="fr-CH"/>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93C064C9-D4DF-4261-905D-16AC5605A20E}"/>
              </a:ext>
            </a:extLst>
          </p:cNvPr>
          <p:cNvSpPr>
            <a:spLocks noGrp="1"/>
          </p:cNvSpPr>
          <p:nvPr>
            <p:ph type="dt" sz="half" idx="10"/>
          </p:nvPr>
        </p:nvSpPr>
        <p:spPr/>
        <p:txBody>
          <a:bodyPr/>
          <a:lstStyle>
            <a:lvl1pPr>
              <a:defRPr/>
            </a:lvl1pPr>
          </a:lstStyle>
          <a:p>
            <a:pPr>
              <a:defRPr/>
            </a:pPr>
            <a:endParaRPr lang="fr-FR"/>
          </a:p>
        </p:txBody>
      </p:sp>
      <p:sp>
        <p:nvSpPr>
          <p:cNvPr id="5" name="Espace réservé du pied de page 4">
            <a:extLst>
              <a:ext uri="{FF2B5EF4-FFF2-40B4-BE49-F238E27FC236}">
                <a16:creationId xmlns:a16="http://schemas.microsoft.com/office/drawing/2014/main" id="{2D2301D3-30AD-41CD-B23E-A2DDD553FC3C}"/>
              </a:ext>
            </a:extLst>
          </p:cNvPr>
          <p:cNvSpPr>
            <a:spLocks noGrp="1"/>
          </p:cNvSpPr>
          <p:nvPr>
            <p:ph type="ftr" sz="quarter" idx="11"/>
          </p:nvPr>
        </p:nvSpPr>
        <p:spPr/>
        <p:txBody>
          <a:bodyPr/>
          <a:lstStyle>
            <a:lvl1pPr>
              <a:defRPr/>
            </a:lvl1pPr>
          </a:lstStyle>
          <a:p>
            <a:pPr>
              <a:defRPr/>
            </a:pPr>
            <a:r>
              <a:rPr lang="fr-CH"/>
              <a:t>Prénom NOM -  titre du cours dates d’intervention: jj-jj.mm.aa</a:t>
            </a:r>
            <a:endParaRPr lang="fr-FR"/>
          </a:p>
        </p:txBody>
      </p:sp>
      <p:sp>
        <p:nvSpPr>
          <p:cNvPr id="6" name="Espace réservé du numéro de diapositive 5">
            <a:extLst>
              <a:ext uri="{FF2B5EF4-FFF2-40B4-BE49-F238E27FC236}">
                <a16:creationId xmlns:a16="http://schemas.microsoft.com/office/drawing/2014/main" id="{1A8CB785-ED89-429C-9250-9D5A10AA7AA5}"/>
              </a:ext>
            </a:extLst>
          </p:cNvPr>
          <p:cNvSpPr>
            <a:spLocks noGrp="1"/>
          </p:cNvSpPr>
          <p:nvPr>
            <p:ph type="sldNum" sz="quarter" idx="12"/>
          </p:nvPr>
        </p:nvSpPr>
        <p:spPr/>
        <p:txBody>
          <a:bodyPr/>
          <a:lstStyle>
            <a:lvl1pPr>
              <a:defRPr/>
            </a:lvl1pPr>
          </a:lstStyle>
          <a:p>
            <a:pPr>
              <a:defRPr/>
            </a:pPr>
            <a:fld id="{27B22FBF-29E7-400B-81DC-C2B7AAB6C9DF}" type="slidenum">
              <a:rPr lang="fr-FR" altLang="fr-FR"/>
              <a:pPr>
                <a:defRPr/>
              </a:pPr>
              <a:t>‹N°›</a:t>
            </a:fld>
            <a:endParaRPr lang="fr-FR" altLang="fr-FR"/>
          </a:p>
        </p:txBody>
      </p:sp>
    </p:spTree>
    <p:extLst>
      <p:ext uri="{BB962C8B-B14F-4D97-AF65-F5344CB8AC3E}">
        <p14:creationId xmlns:p14="http://schemas.microsoft.com/office/powerpoint/2010/main" val="3505372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Image 6">
            <a:extLst>
              <a:ext uri="{FF2B5EF4-FFF2-40B4-BE49-F238E27FC236}">
                <a16:creationId xmlns:a16="http://schemas.microsoft.com/office/drawing/2014/main" id="{F333CE2A-D261-43EA-BEB2-C39312D0476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4300538"/>
            <a:ext cx="58134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a:t>Modifiez le style du titre</a:t>
            </a:r>
            <a:endParaRPr lang="fr-CH" dirty="0"/>
          </a:p>
        </p:txBody>
      </p:sp>
      <p:sp>
        <p:nvSpPr>
          <p:cNvPr id="3" name="Espace réservé du contenu 2"/>
          <p:cNvSpPr>
            <a:spLocks noGrp="1"/>
          </p:cNvSpPr>
          <p:nvPr>
            <p:ph idx="1"/>
          </p:nvPr>
        </p:nvSpPr>
        <p:spPr>
          <a:xfrm>
            <a:off x="457200" y="1131590"/>
            <a:ext cx="8229600" cy="2921462"/>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H" dirty="0"/>
          </a:p>
        </p:txBody>
      </p:sp>
      <p:sp>
        <p:nvSpPr>
          <p:cNvPr id="5" name="Espace réservé du numéro de diapositive 5">
            <a:extLst>
              <a:ext uri="{FF2B5EF4-FFF2-40B4-BE49-F238E27FC236}">
                <a16:creationId xmlns:a16="http://schemas.microsoft.com/office/drawing/2014/main" id="{CCFE29AC-FD6B-4D88-BAD1-C24462230F3A}"/>
              </a:ext>
            </a:extLst>
          </p:cNvPr>
          <p:cNvSpPr>
            <a:spLocks noGrp="1"/>
          </p:cNvSpPr>
          <p:nvPr>
            <p:ph type="sldNum" sz="quarter" idx="10"/>
          </p:nvPr>
        </p:nvSpPr>
        <p:spPr>
          <a:xfrm>
            <a:off x="7812088" y="4516438"/>
            <a:ext cx="801687" cy="273050"/>
          </a:xfrm>
        </p:spPr>
        <p:txBody>
          <a:bodyPr/>
          <a:lstStyle>
            <a:lvl1pPr>
              <a:defRPr/>
            </a:lvl1pPr>
          </a:lstStyle>
          <a:p>
            <a:pPr>
              <a:defRPr/>
            </a:pPr>
            <a:fld id="{DEA3CB0F-43D4-4503-98D0-D076B638154E}" type="slidenum">
              <a:rPr lang="fr-FR" altLang="fr-FR"/>
              <a:pPr>
                <a:defRPr/>
              </a:pPr>
              <a:t>‹N°›</a:t>
            </a:fld>
            <a:endParaRPr lang="fr-FR" altLang="fr-FR"/>
          </a:p>
        </p:txBody>
      </p:sp>
    </p:spTree>
    <p:extLst>
      <p:ext uri="{BB962C8B-B14F-4D97-AF65-F5344CB8AC3E}">
        <p14:creationId xmlns:p14="http://schemas.microsoft.com/office/powerpoint/2010/main" val="2246872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a:t>Modifiez le style du titre</a:t>
            </a:r>
            <a:endParaRPr lang="fr-CH" dirty="0"/>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CE8B2FA7-962C-40C1-8DC8-9112867824DF}"/>
              </a:ext>
            </a:extLst>
          </p:cNvPr>
          <p:cNvSpPr>
            <a:spLocks noGrp="1"/>
          </p:cNvSpPr>
          <p:nvPr>
            <p:ph type="dt" sz="half" idx="10"/>
          </p:nvPr>
        </p:nvSpPr>
        <p:spPr/>
        <p:txBody>
          <a:bodyPr/>
          <a:lstStyle>
            <a:lvl1pPr>
              <a:defRPr/>
            </a:lvl1pPr>
          </a:lstStyle>
          <a:p>
            <a:pPr>
              <a:defRPr/>
            </a:pPr>
            <a:endParaRPr lang="fr-FR"/>
          </a:p>
        </p:txBody>
      </p:sp>
      <p:sp>
        <p:nvSpPr>
          <p:cNvPr id="5" name="Espace réservé du pied de page 4">
            <a:extLst>
              <a:ext uri="{FF2B5EF4-FFF2-40B4-BE49-F238E27FC236}">
                <a16:creationId xmlns:a16="http://schemas.microsoft.com/office/drawing/2014/main" id="{F12F5576-8AB5-4BC6-8BC7-A2BE97E5F69F}"/>
              </a:ext>
            </a:extLst>
          </p:cNvPr>
          <p:cNvSpPr>
            <a:spLocks noGrp="1"/>
          </p:cNvSpPr>
          <p:nvPr>
            <p:ph type="ftr" sz="quarter" idx="11"/>
          </p:nvPr>
        </p:nvSpPr>
        <p:spPr/>
        <p:txBody>
          <a:bodyPr/>
          <a:lstStyle>
            <a:lvl1pPr>
              <a:defRPr/>
            </a:lvl1pPr>
          </a:lstStyle>
          <a:p>
            <a:pPr>
              <a:defRPr/>
            </a:pPr>
            <a:r>
              <a:rPr lang="fr-CH"/>
              <a:t>Prénom NOM -  titre du cours dates d’intervention: jj-jj.mm.aa</a:t>
            </a:r>
            <a:endParaRPr lang="fr-FR"/>
          </a:p>
        </p:txBody>
      </p:sp>
      <p:sp>
        <p:nvSpPr>
          <p:cNvPr id="6" name="Espace réservé du numéro de diapositive 5">
            <a:extLst>
              <a:ext uri="{FF2B5EF4-FFF2-40B4-BE49-F238E27FC236}">
                <a16:creationId xmlns:a16="http://schemas.microsoft.com/office/drawing/2014/main" id="{9B62B791-3F24-4092-9332-FC2C505EDE19}"/>
              </a:ext>
            </a:extLst>
          </p:cNvPr>
          <p:cNvSpPr>
            <a:spLocks noGrp="1"/>
          </p:cNvSpPr>
          <p:nvPr>
            <p:ph type="sldNum" sz="quarter" idx="12"/>
          </p:nvPr>
        </p:nvSpPr>
        <p:spPr/>
        <p:txBody>
          <a:bodyPr/>
          <a:lstStyle>
            <a:lvl1pPr>
              <a:defRPr/>
            </a:lvl1pPr>
          </a:lstStyle>
          <a:p>
            <a:pPr>
              <a:defRPr/>
            </a:pPr>
            <a:fld id="{CF792FDB-A071-4EE1-8570-EE89FD1C8394}" type="slidenum">
              <a:rPr lang="fr-FR" altLang="fr-FR"/>
              <a:pPr>
                <a:defRPr/>
              </a:pPr>
              <a:t>‹N°›</a:t>
            </a:fld>
            <a:endParaRPr lang="fr-FR" altLang="fr-FR"/>
          </a:p>
        </p:txBody>
      </p:sp>
    </p:spTree>
    <p:extLst>
      <p:ext uri="{BB962C8B-B14F-4D97-AF65-F5344CB8AC3E}">
        <p14:creationId xmlns:p14="http://schemas.microsoft.com/office/powerpoint/2010/main" val="1041603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3">
            <a:extLst>
              <a:ext uri="{FF2B5EF4-FFF2-40B4-BE49-F238E27FC236}">
                <a16:creationId xmlns:a16="http://schemas.microsoft.com/office/drawing/2014/main" id="{C1C9321C-10DE-4DC0-A89C-3A8B7F13EBA3}"/>
              </a:ext>
            </a:extLst>
          </p:cNvPr>
          <p:cNvSpPr>
            <a:spLocks noGrp="1"/>
          </p:cNvSpPr>
          <p:nvPr>
            <p:ph type="dt" sz="half" idx="10"/>
          </p:nvPr>
        </p:nvSpPr>
        <p:spPr/>
        <p:txBody>
          <a:bodyPr/>
          <a:lstStyle>
            <a:lvl1pPr>
              <a:defRPr/>
            </a:lvl1pPr>
          </a:lstStyle>
          <a:p>
            <a:pPr>
              <a:defRPr/>
            </a:pPr>
            <a:endParaRPr lang="fr-FR"/>
          </a:p>
        </p:txBody>
      </p:sp>
      <p:sp>
        <p:nvSpPr>
          <p:cNvPr id="6" name="Espace réservé du pied de page 4">
            <a:extLst>
              <a:ext uri="{FF2B5EF4-FFF2-40B4-BE49-F238E27FC236}">
                <a16:creationId xmlns:a16="http://schemas.microsoft.com/office/drawing/2014/main" id="{A833E64E-0619-40EB-8633-7A566277A9DD}"/>
              </a:ext>
            </a:extLst>
          </p:cNvPr>
          <p:cNvSpPr>
            <a:spLocks noGrp="1"/>
          </p:cNvSpPr>
          <p:nvPr>
            <p:ph type="ftr" sz="quarter" idx="11"/>
          </p:nvPr>
        </p:nvSpPr>
        <p:spPr/>
        <p:txBody>
          <a:bodyPr/>
          <a:lstStyle>
            <a:lvl1pPr>
              <a:defRPr/>
            </a:lvl1pPr>
          </a:lstStyle>
          <a:p>
            <a:pPr>
              <a:defRPr/>
            </a:pPr>
            <a:r>
              <a:rPr lang="fr-CH"/>
              <a:t>Prénom NOM -  titre du cours dates d’intervention: jj-jj.mm.aa</a:t>
            </a:r>
            <a:endParaRPr lang="fr-FR"/>
          </a:p>
        </p:txBody>
      </p:sp>
      <p:sp>
        <p:nvSpPr>
          <p:cNvPr id="7" name="Espace réservé du numéro de diapositive 5">
            <a:extLst>
              <a:ext uri="{FF2B5EF4-FFF2-40B4-BE49-F238E27FC236}">
                <a16:creationId xmlns:a16="http://schemas.microsoft.com/office/drawing/2014/main" id="{0BE1091A-7441-4F17-B14F-70DF560C3247}"/>
              </a:ext>
            </a:extLst>
          </p:cNvPr>
          <p:cNvSpPr>
            <a:spLocks noGrp="1"/>
          </p:cNvSpPr>
          <p:nvPr>
            <p:ph type="sldNum" sz="quarter" idx="12"/>
          </p:nvPr>
        </p:nvSpPr>
        <p:spPr/>
        <p:txBody>
          <a:bodyPr/>
          <a:lstStyle>
            <a:lvl1pPr>
              <a:defRPr/>
            </a:lvl1pPr>
          </a:lstStyle>
          <a:p>
            <a:pPr>
              <a:defRPr/>
            </a:pPr>
            <a:fld id="{226B19A5-EA74-4BFF-AD12-4BB7CA923E95}" type="slidenum">
              <a:rPr lang="fr-FR" altLang="fr-FR"/>
              <a:pPr>
                <a:defRPr/>
              </a:pPr>
              <a:t>‹N°›</a:t>
            </a:fld>
            <a:endParaRPr lang="fr-FR" altLang="fr-FR"/>
          </a:p>
        </p:txBody>
      </p:sp>
    </p:spTree>
    <p:extLst>
      <p:ext uri="{BB962C8B-B14F-4D97-AF65-F5344CB8AC3E}">
        <p14:creationId xmlns:p14="http://schemas.microsoft.com/office/powerpoint/2010/main" val="1014841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H"/>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3">
            <a:extLst>
              <a:ext uri="{FF2B5EF4-FFF2-40B4-BE49-F238E27FC236}">
                <a16:creationId xmlns:a16="http://schemas.microsoft.com/office/drawing/2014/main" id="{34CEDCAB-13B2-405D-9D23-55A93FFBA553}"/>
              </a:ext>
            </a:extLst>
          </p:cNvPr>
          <p:cNvSpPr>
            <a:spLocks noGrp="1"/>
          </p:cNvSpPr>
          <p:nvPr>
            <p:ph type="dt" sz="half" idx="10"/>
          </p:nvPr>
        </p:nvSpPr>
        <p:spPr/>
        <p:txBody>
          <a:bodyPr/>
          <a:lstStyle>
            <a:lvl1pPr>
              <a:defRPr/>
            </a:lvl1pPr>
          </a:lstStyle>
          <a:p>
            <a:pPr>
              <a:defRPr/>
            </a:pPr>
            <a:endParaRPr lang="fr-FR"/>
          </a:p>
        </p:txBody>
      </p:sp>
      <p:sp>
        <p:nvSpPr>
          <p:cNvPr id="8" name="Espace réservé du pied de page 4">
            <a:extLst>
              <a:ext uri="{FF2B5EF4-FFF2-40B4-BE49-F238E27FC236}">
                <a16:creationId xmlns:a16="http://schemas.microsoft.com/office/drawing/2014/main" id="{FA45FCDE-F07B-46BA-81E5-D79A7104C30D}"/>
              </a:ext>
            </a:extLst>
          </p:cNvPr>
          <p:cNvSpPr>
            <a:spLocks noGrp="1"/>
          </p:cNvSpPr>
          <p:nvPr>
            <p:ph type="ftr" sz="quarter" idx="11"/>
          </p:nvPr>
        </p:nvSpPr>
        <p:spPr/>
        <p:txBody>
          <a:bodyPr/>
          <a:lstStyle>
            <a:lvl1pPr>
              <a:defRPr/>
            </a:lvl1pPr>
          </a:lstStyle>
          <a:p>
            <a:pPr>
              <a:defRPr/>
            </a:pPr>
            <a:r>
              <a:rPr lang="fr-CH"/>
              <a:t>Prénom NOM -  titre du cours dates d’intervention: jj-jj.mm.aa</a:t>
            </a:r>
            <a:endParaRPr lang="fr-FR"/>
          </a:p>
        </p:txBody>
      </p:sp>
      <p:sp>
        <p:nvSpPr>
          <p:cNvPr id="9" name="Espace réservé du numéro de diapositive 5">
            <a:extLst>
              <a:ext uri="{FF2B5EF4-FFF2-40B4-BE49-F238E27FC236}">
                <a16:creationId xmlns:a16="http://schemas.microsoft.com/office/drawing/2014/main" id="{1E5EB36B-79FD-4487-842B-0B0A83A190A2}"/>
              </a:ext>
            </a:extLst>
          </p:cNvPr>
          <p:cNvSpPr>
            <a:spLocks noGrp="1"/>
          </p:cNvSpPr>
          <p:nvPr>
            <p:ph type="sldNum" sz="quarter" idx="12"/>
          </p:nvPr>
        </p:nvSpPr>
        <p:spPr/>
        <p:txBody>
          <a:bodyPr/>
          <a:lstStyle>
            <a:lvl1pPr>
              <a:defRPr/>
            </a:lvl1pPr>
          </a:lstStyle>
          <a:p>
            <a:pPr>
              <a:defRPr/>
            </a:pPr>
            <a:fld id="{C1F54436-C517-43B3-A062-D2CCD79B22AA}" type="slidenum">
              <a:rPr lang="fr-FR" altLang="fr-FR"/>
              <a:pPr>
                <a:defRPr/>
              </a:pPr>
              <a:t>‹N°›</a:t>
            </a:fld>
            <a:endParaRPr lang="fr-FR" altLang="fr-FR"/>
          </a:p>
        </p:txBody>
      </p:sp>
    </p:spTree>
    <p:extLst>
      <p:ext uri="{BB962C8B-B14F-4D97-AF65-F5344CB8AC3E}">
        <p14:creationId xmlns:p14="http://schemas.microsoft.com/office/powerpoint/2010/main" val="402207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e la date 3">
            <a:extLst>
              <a:ext uri="{FF2B5EF4-FFF2-40B4-BE49-F238E27FC236}">
                <a16:creationId xmlns:a16="http://schemas.microsoft.com/office/drawing/2014/main" id="{67DEF5DC-497C-4B8C-9C44-302672573B27}"/>
              </a:ext>
            </a:extLst>
          </p:cNvPr>
          <p:cNvSpPr>
            <a:spLocks noGrp="1"/>
          </p:cNvSpPr>
          <p:nvPr>
            <p:ph type="dt" sz="half" idx="10"/>
          </p:nvPr>
        </p:nvSpPr>
        <p:spPr/>
        <p:txBody>
          <a:bodyPr/>
          <a:lstStyle>
            <a:lvl1pPr>
              <a:defRPr/>
            </a:lvl1pPr>
          </a:lstStyle>
          <a:p>
            <a:pPr>
              <a:defRPr/>
            </a:pPr>
            <a:endParaRPr lang="fr-FR"/>
          </a:p>
        </p:txBody>
      </p:sp>
      <p:sp>
        <p:nvSpPr>
          <p:cNvPr id="4" name="Espace réservé du pied de page 4">
            <a:extLst>
              <a:ext uri="{FF2B5EF4-FFF2-40B4-BE49-F238E27FC236}">
                <a16:creationId xmlns:a16="http://schemas.microsoft.com/office/drawing/2014/main" id="{666E87FE-2969-4500-A399-EC4E5B36C7CE}"/>
              </a:ext>
            </a:extLst>
          </p:cNvPr>
          <p:cNvSpPr>
            <a:spLocks noGrp="1"/>
          </p:cNvSpPr>
          <p:nvPr>
            <p:ph type="ftr" sz="quarter" idx="11"/>
          </p:nvPr>
        </p:nvSpPr>
        <p:spPr/>
        <p:txBody>
          <a:bodyPr/>
          <a:lstStyle>
            <a:lvl1pPr>
              <a:defRPr/>
            </a:lvl1pPr>
          </a:lstStyle>
          <a:p>
            <a:pPr>
              <a:defRPr/>
            </a:pPr>
            <a:r>
              <a:rPr lang="fr-CH"/>
              <a:t>Prénom NOM -  titre du cours dates d’intervention: jj-jj.mm.aa</a:t>
            </a:r>
            <a:endParaRPr lang="fr-FR"/>
          </a:p>
        </p:txBody>
      </p:sp>
      <p:sp>
        <p:nvSpPr>
          <p:cNvPr id="5" name="Espace réservé du numéro de diapositive 5">
            <a:extLst>
              <a:ext uri="{FF2B5EF4-FFF2-40B4-BE49-F238E27FC236}">
                <a16:creationId xmlns:a16="http://schemas.microsoft.com/office/drawing/2014/main" id="{1E3E1FC9-DCCA-4BB5-92C5-C66145DEB23D}"/>
              </a:ext>
            </a:extLst>
          </p:cNvPr>
          <p:cNvSpPr>
            <a:spLocks noGrp="1"/>
          </p:cNvSpPr>
          <p:nvPr>
            <p:ph type="sldNum" sz="quarter" idx="12"/>
          </p:nvPr>
        </p:nvSpPr>
        <p:spPr/>
        <p:txBody>
          <a:bodyPr/>
          <a:lstStyle>
            <a:lvl1pPr>
              <a:defRPr/>
            </a:lvl1pPr>
          </a:lstStyle>
          <a:p>
            <a:pPr>
              <a:defRPr/>
            </a:pPr>
            <a:fld id="{8A297076-B01B-479D-AC97-DCAD8E353FFC}" type="slidenum">
              <a:rPr lang="fr-FR" altLang="fr-FR"/>
              <a:pPr>
                <a:defRPr/>
              </a:pPr>
              <a:t>‹N°›</a:t>
            </a:fld>
            <a:endParaRPr lang="fr-FR" altLang="fr-FR"/>
          </a:p>
        </p:txBody>
      </p:sp>
    </p:spTree>
    <p:extLst>
      <p:ext uri="{BB962C8B-B14F-4D97-AF65-F5344CB8AC3E}">
        <p14:creationId xmlns:p14="http://schemas.microsoft.com/office/powerpoint/2010/main" val="1560084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C8E21797-33FA-426A-A03F-5EF7CFEF58AF}"/>
              </a:ext>
            </a:extLst>
          </p:cNvPr>
          <p:cNvSpPr>
            <a:spLocks noGrp="1"/>
          </p:cNvSpPr>
          <p:nvPr>
            <p:ph type="dt" sz="half" idx="10"/>
          </p:nvPr>
        </p:nvSpPr>
        <p:spPr/>
        <p:txBody>
          <a:bodyPr/>
          <a:lstStyle>
            <a:lvl1pPr>
              <a:defRPr/>
            </a:lvl1pPr>
          </a:lstStyle>
          <a:p>
            <a:pPr>
              <a:defRPr/>
            </a:pPr>
            <a:endParaRPr lang="fr-FR"/>
          </a:p>
        </p:txBody>
      </p:sp>
      <p:sp>
        <p:nvSpPr>
          <p:cNvPr id="3" name="Espace réservé du pied de page 4">
            <a:extLst>
              <a:ext uri="{FF2B5EF4-FFF2-40B4-BE49-F238E27FC236}">
                <a16:creationId xmlns:a16="http://schemas.microsoft.com/office/drawing/2014/main" id="{2227CCF8-F858-4C29-A1ED-DD356D9F6011}"/>
              </a:ext>
            </a:extLst>
          </p:cNvPr>
          <p:cNvSpPr>
            <a:spLocks noGrp="1"/>
          </p:cNvSpPr>
          <p:nvPr>
            <p:ph type="ftr" sz="quarter" idx="11"/>
          </p:nvPr>
        </p:nvSpPr>
        <p:spPr/>
        <p:txBody>
          <a:bodyPr/>
          <a:lstStyle>
            <a:lvl1pPr>
              <a:defRPr/>
            </a:lvl1pPr>
          </a:lstStyle>
          <a:p>
            <a:pPr>
              <a:defRPr/>
            </a:pPr>
            <a:r>
              <a:rPr lang="fr-CH"/>
              <a:t>Prénom NOM -  titre du cours dates d’intervention: jj-jj.mm.aa</a:t>
            </a:r>
            <a:endParaRPr lang="fr-FR"/>
          </a:p>
        </p:txBody>
      </p:sp>
      <p:sp>
        <p:nvSpPr>
          <p:cNvPr id="4" name="Espace réservé du numéro de diapositive 5">
            <a:extLst>
              <a:ext uri="{FF2B5EF4-FFF2-40B4-BE49-F238E27FC236}">
                <a16:creationId xmlns:a16="http://schemas.microsoft.com/office/drawing/2014/main" id="{220B11FB-3D2D-40B0-AD34-F1F125DD05E8}"/>
              </a:ext>
            </a:extLst>
          </p:cNvPr>
          <p:cNvSpPr>
            <a:spLocks noGrp="1"/>
          </p:cNvSpPr>
          <p:nvPr>
            <p:ph type="sldNum" sz="quarter" idx="12"/>
          </p:nvPr>
        </p:nvSpPr>
        <p:spPr/>
        <p:txBody>
          <a:bodyPr/>
          <a:lstStyle>
            <a:lvl1pPr>
              <a:defRPr/>
            </a:lvl1pPr>
          </a:lstStyle>
          <a:p>
            <a:pPr>
              <a:defRPr/>
            </a:pPr>
            <a:fld id="{37F63A63-72A9-4979-9F85-4ADA92F1645D}" type="slidenum">
              <a:rPr lang="fr-FR" altLang="fr-FR"/>
              <a:pPr>
                <a:defRPr/>
              </a:pPr>
              <a:t>‹N°›</a:t>
            </a:fld>
            <a:endParaRPr lang="fr-FR" altLang="fr-FR"/>
          </a:p>
        </p:txBody>
      </p:sp>
    </p:spTree>
    <p:extLst>
      <p:ext uri="{BB962C8B-B14F-4D97-AF65-F5344CB8AC3E}">
        <p14:creationId xmlns:p14="http://schemas.microsoft.com/office/powerpoint/2010/main" val="3818859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2000" b="1"/>
            </a:lvl1pPr>
          </a:lstStyle>
          <a:p>
            <a:r>
              <a:rPr lang="fr-FR"/>
              <a:t>Modifiez le style du titre</a:t>
            </a:r>
            <a:endParaRPr lang="fr-CH"/>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D40D43B0-1ADF-4297-AB42-878F0EAF30E5}"/>
              </a:ext>
            </a:extLst>
          </p:cNvPr>
          <p:cNvSpPr>
            <a:spLocks noGrp="1"/>
          </p:cNvSpPr>
          <p:nvPr>
            <p:ph type="dt" sz="half" idx="10"/>
          </p:nvPr>
        </p:nvSpPr>
        <p:spPr/>
        <p:txBody>
          <a:bodyPr/>
          <a:lstStyle>
            <a:lvl1pPr>
              <a:defRPr/>
            </a:lvl1pPr>
          </a:lstStyle>
          <a:p>
            <a:pPr>
              <a:defRPr/>
            </a:pPr>
            <a:endParaRPr lang="fr-FR"/>
          </a:p>
        </p:txBody>
      </p:sp>
      <p:sp>
        <p:nvSpPr>
          <p:cNvPr id="6" name="Espace réservé du pied de page 4">
            <a:extLst>
              <a:ext uri="{FF2B5EF4-FFF2-40B4-BE49-F238E27FC236}">
                <a16:creationId xmlns:a16="http://schemas.microsoft.com/office/drawing/2014/main" id="{CBB986E1-EC68-46E3-A332-958AC869A05B}"/>
              </a:ext>
            </a:extLst>
          </p:cNvPr>
          <p:cNvSpPr>
            <a:spLocks noGrp="1"/>
          </p:cNvSpPr>
          <p:nvPr>
            <p:ph type="ftr" sz="quarter" idx="11"/>
          </p:nvPr>
        </p:nvSpPr>
        <p:spPr/>
        <p:txBody>
          <a:bodyPr/>
          <a:lstStyle>
            <a:lvl1pPr>
              <a:defRPr/>
            </a:lvl1pPr>
          </a:lstStyle>
          <a:p>
            <a:pPr>
              <a:defRPr/>
            </a:pPr>
            <a:r>
              <a:rPr lang="fr-CH"/>
              <a:t>Prénom NOM -  titre du cours dates d’intervention: jj-jj.mm.aa</a:t>
            </a:r>
            <a:endParaRPr lang="fr-FR"/>
          </a:p>
        </p:txBody>
      </p:sp>
      <p:sp>
        <p:nvSpPr>
          <p:cNvPr id="7" name="Espace réservé du numéro de diapositive 5">
            <a:extLst>
              <a:ext uri="{FF2B5EF4-FFF2-40B4-BE49-F238E27FC236}">
                <a16:creationId xmlns:a16="http://schemas.microsoft.com/office/drawing/2014/main" id="{A5308406-8353-46E5-8925-3DA30ADAE876}"/>
              </a:ext>
            </a:extLst>
          </p:cNvPr>
          <p:cNvSpPr>
            <a:spLocks noGrp="1"/>
          </p:cNvSpPr>
          <p:nvPr>
            <p:ph type="sldNum" sz="quarter" idx="12"/>
          </p:nvPr>
        </p:nvSpPr>
        <p:spPr/>
        <p:txBody>
          <a:bodyPr/>
          <a:lstStyle>
            <a:lvl1pPr>
              <a:defRPr/>
            </a:lvl1pPr>
          </a:lstStyle>
          <a:p>
            <a:pPr>
              <a:defRPr/>
            </a:pPr>
            <a:fld id="{84B65979-02B2-49D2-8C1F-A7AA4F60CFDD}" type="slidenum">
              <a:rPr lang="fr-FR" altLang="fr-FR"/>
              <a:pPr>
                <a:defRPr/>
              </a:pPr>
              <a:t>‹N°›</a:t>
            </a:fld>
            <a:endParaRPr lang="fr-FR" altLang="fr-FR"/>
          </a:p>
        </p:txBody>
      </p:sp>
    </p:spTree>
    <p:extLst>
      <p:ext uri="{BB962C8B-B14F-4D97-AF65-F5344CB8AC3E}">
        <p14:creationId xmlns:p14="http://schemas.microsoft.com/office/powerpoint/2010/main" val="4281649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a:t>Modifiez le style du titre</a:t>
            </a:r>
            <a:endParaRPr lang="fr-CH"/>
          </a:p>
        </p:txBody>
      </p:sp>
      <p:sp>
        <p:nvSpPr>
          <p:cNvPr id="3" name="Espace réservé pour une image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fr-CH" noProof="0"/>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C2F44C05-9F7C-4805-A612-C9E65B23E108}"/>
              </a:ext>
            </a:extLst>
          </p:cNvPr>
          <p:cNvSpPr>
            <a:spLocks noGrp="1"/>
          </p:cNvSpPr>
          <p:nvPr>
            <p:ph type="dt" sz="half" idx="10"/>
          </p:nvPr>
        </p:nvSpPr>
        <p:spPr/>
        <p:txBody>
          <a:bodyPr/>
          <a:lstStyle>
            <a:lvl1pPr>
              <a:defRPr/>
            </a:lvl1pPr>
          </a:lstStyle>
          <a:p>
            <a:pPr>
              <a:defRPr/>
            </a:pPr>
            <a:endParaRPr lang="fr-FR"/>
          </a:p>
        </p:txBody>
      </p:sp>
      <p:sp>
        <p:nvSpPr>
          <p:cNvPr id="6" name="Espace réservé du pied de page 4">
            <a:extLst>
              <a:ext uri="{FF2B5EF4-FFF2-40B4-BE49-F238E27FC236}">
                <a16:creationId xmlns:a16="http://schemas.microsoft.com/office/drawing/2014/main" id="{75B1BF88-8913-42A7-9CDC-D882FCC6A45A}"/>
              </a:ext>
            </a:extLst>
          </p:cNvPr>
          <p:cNvSpPr>
            <a:spLocks noGrp="1"/>
          </p:cNvSpPr>
          <p:nvPr>
            <p:ph type="ftr" sz="quarter" idx="11"/>
          </p:nvPr>
        </p:nvSpPr>
        <p:spPr/>
        <p:txBody>
          <a:bodyPr/>
          <a:lstStyle>
            <a:lvl1pPr>
              <a:defRPr/>
            </a:lvl1pPr>
          </a:lstStyle>
          <a:p>
            <a:pPr>
              <a:defRPr/>
            </a:pPr>
            <a:r>
              <a:rPr lang="fr-CH"/>
              <a:t>Prénom NOM -  titre du cours dates d’intervention: jj-jj.mm.aa</a:t>
            </a:r>
            <a:endParaRPr lang="fr-FR"/>
          </a:p>
        </p:txBody>
      </p:sp>
      <p:sp>
        <p:nvSpPr>
          <p:cNvPr id="7" name="Espace réservé du numéro de diapositive 5">
            <a:extLst>
              <a:ext uri="{FF2B5EF4-FFF2-40B4-BE49-F238E27FC236}">
                <a16:creationId xmlns:a16="http://schemas.microsoft.com/office/drawing/2014/main" id="{1A5E31A0-862F-486B-A9DE-6BBEEEC846EA}"/>
              </a:ext>
            </a:extLst>
          </p:cNvPr>
          <p:cNvSpPr>
            <a:spLocks noGrp="1"/>
          </p:cNvSpPr>
          <p:nvPr>
            <p:ph type="sldNum" sz="quarter" idx="12"/>
          </p:nvPr>
        </p:nvSpPr>
        <p:spPr/>
        <p:txBody>
          <a:bodyPr/>
          <a:lstStyle>
            <a:lvl1pPr>
              <a:defRPr/>
            </a:lvl1pPr>
          </a:lstStyle>
          <a:p>
            <a:pPr>
              <a:defRPr/>
            </a:pPr>
            <a:fld id="{1D66DAD6-2B96-4A02-800A-26AB15CD6AC7}" type="slidenum">
              <a:rPr lang="fr-FR" altLang="fr-FR"/>
              <a:pPr>
                <a:defRPr/>
              </a:pPr>
              <a:t>‹N°›</a:t>
            </a:fld>
            <a:endParaRPr lang="fr-FR" altLang="fr-FR"/>
          </a:p>
        </p:txBody>
      </p:sp>
    </p:spTree>
    <p:extLst>
      <p:ext uri="{BB962C8B-B14F-4D97-AF65-F5344CB8AC3E}">
        <p14:creationId xmlns:p14="http://schemas.microsoft.com/office/powerpoint/2010/main" val="3366986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A7D49DCB-FD1E-4F69-A8D3-4F0A47146E6B}"/>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endParaRPr lang="fr-CH" altLang="fr-FR"/>
          </a:p>
        </p:txBody>
      </p:sp>
      <p:sp>
        <p:nvSpPr>
          <p:cNvPr id="1027" name="Espace réservé du texte 2">
            <a:extLst>
              <a:ext uri="{FF2B5EF4-FFF2-40B4-BE49-F238E27FC236}">
                <a16:creationId xmlns:a16="http://schemas.microsoft.com/office/drawing/2014/main" id="{6281B718-2630-4DBA-8135-3EF7F008EA13}"/>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fr-CH" altLang="fr-FR"/>
          </a:p>
        </p:txBody>
      </p:sp>
      <p:sp>
        <p:nvSpPr>
          <p:cNvPr id="4" name="Espace réservé de la date 3">
            <a:extLst>
              <a:ext uri="{FF2B5EF4-FFF2-40B4-BE49-F238E27FC236}">
                <a16:creationId xmlns:a16="http://schemas.microsoft.com/office/drawing/2014/main" id="{C6F66A9F-1444-4152-894D-50F36FD66AE4}"/>
              </a:ext>
            </a:extLst>
          </p:cNvPr>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fr-FR"/>
          </a:p>
        </p:txBody>
      </p:sp>
      <p:sp>
        <p:nvSpPr>
          <p:cNvPr id="5" name="Espace réservé du pied de page 4">
            <a:extLst>
              <a:ext uri="{FF2B5EF4-FFF2-40B4-BE49-F238E27FC236}">
                <a16:creationId xmlns:a16="http://schemas.microsoft.com/office/drawing/2014/main" id="{B09D6A3B-4989-424C-8E23-A5256E30C0B1}"/>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r>
              <a:rPr lang="fr-CH"/>
              <a:t>Prénom NOM -  titre du cours dates d’intervention: jj-jj.mm.aa</a:t>
            </a:r>
            <a:endParaRPr lang="fr-FR"/>
          </a:p>
        </p:txBody>
      </p:sp>
      <p:sp>
        <p:nvSpPr>
          <p:cNvPr id="6" name="Espace réservé du numéro de diapositive 5">
            <a:extLst>
              <a:ext uri="{FF2B5EF4-FFF2-40B4-BE49-F238E27FC236}">
                <a16:creationId xmlns:a16="http://schemas.microsoft.com/office/drawing/2014/main" id="{98A18CB7-94C4-455C-87D2-6F3E59D60B59}"/>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3EF7A08-A269-4C23-ACB7-9601FF259F5D}"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4047" r:id="rId1"/>
    <p:sldLayoutId id="214748405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Univers Com 55" pitchFamily="34" charset="0"/>
        </a:defRPr>
      </a:lvl2pPr>
      <a:lvl3pPr algn="ctr" rtl="0" eaLnBrk="0" fontAlgn="base" hangingPunct="0">
        <a:spcBef>
          <a:spcPct val="0"/>
        </a:spcBef>
        <a:spcAft>
          <a:spcPct val="0"/>
        </a:spcAft>
        <a:defRPr sz="4400">
          <a:solidFill>
            <a:schemeClr val="tx1"/>
          </a:solidFill>
          <a:latin typeface="Univers Com 55" pitchFamily="34" charset="0"/>
        </a:defRPr>
      </a:lvl3pPr>
      <a:lvl4pPr algn="ctr" rtl="0" eaLnBrk="0" fontAlgn="base" hangingPunct="0">
        <a:spcBef>
          <a:spcPct val="0"/>
        </a:spcBef>
        <a:spcAft>
          <a:spcPct val="0"/>
        </a:spcAft>
        <a:defRPr sz="4400">
          <a:solidFill>
            <a:schemeClr val="tx1"/>
          </a:solidFill>
          <a:latin typeface="Univers Com 55" pitchFamily="34" charset="0"/>
        </a:defRPr>
      </a:lvl4pPr>
      <a:lvl5pPr algn="ctr" rtl="0" eaLnBrk="0" fontAlgn="base" hangingPunct="0">
        <a:spcBef>
          <a:spcPct val="0"/>
        </a:spcBef>
        <a:spcAft>
          <a:spcPct val="0"/>
        </a:spcAft>
        <a:defRPr sz="4400">
          <a:solidFill>
            <a:schemeClr val="tx1"/>
          </a:solidFill>
          <a:latin typeface="Univers Com 55" pitchFamily="34" charset="0"/>
        </a:defRPr>
      </a:lvl5pPr>
      <a:lvl6pPr marL="457200" algn="ctr" rtl="0" fontAlgn="base">
        <a:spcBef>
          <a:spcPct val="0"/>
        </a:spcBef>
        <a:spcAft>
          <a:spcPct val="0"/>
        </a:spcAft>
        <a:defRPr sz="4400">
          <a:solidFill>
            <a:schemeClr val="tx1"/>
          </a:solidFill>
          <a:latin typeface="Univers Com 55" pitchFamily="34" charset="0"/>
        </a:defRPr>
      </a:lvl6pPr>
      <a:lvl7pPr marL="914400" algn="ctr" rtl="0" fontAlgn="base">
        <a:spcBef>
          <a:spcPct val="0"/>
        </a:spcBef>
        <a:spcAft>
          <a:spcPct val="0"/>
        </a:spcAft>
        <a:defRPr sz="4400">
          <a:solidFill>
            <a:schemeClr val="tx1"/>
          </a:solidFill>
          <a:latin typeface="Univers Com 55" pitchFamily="34" charset="0"/>
        </a:defRPr>
      </a:lvl7pPr>
      <a:lvl8pPr marL="1371600" algn="ctr" rtl="0" fontAlgn="base">
        <a:spcBef>
          <a:spcPct val="0"/>
        </a:spcBef>
        <a:spcAft>
          <a:spcPct val="0"/>
        </a:spcAft>
        <a:defRPr sz="4400">
          <a:solidFill>
            <a:schemeClr val="tx1"/>
          </a:solidFill>
          <a:latin typeface="Univers Com 55" pitchFamily="34" charset="0"/>
        </a:defRPr>
      </a:lvl8pPr>
      <a:lvl9pPr marL="1828800" algn="ctr" rtl="0" fontAlgn="base">
        <a:spcBef>
          <a:spcPct val="0"/>
        </a:spcBef>
        <a:spcAft>
          <a:spcPct val="0"/>
        </a:spcAft>
        <a:defRPr sz="4400">
          <a:solidFill>
            <a:schemeClr val="tx1"/>
          </a:solidFill>
          <a:latin typeface="Univers Com 55"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sjot@bluewin.ch"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BD5AB9A-0E7E-488A-8865-C387938D9E73}"/>
              </a:ext>
            </a:extLst>
          </p:cNvPr>
          <p:cNvSpPr>
            <a:spLocks noGrp="1"/>
          </p:cNvSpPr>
          <p:nvPr>
            <p:ph type="ctrTitle"/>
          </p:nvPr>
        </p:nvSpPr>
        <p:spPr>
          <a:xfrm>
            <a:off x="685800" y="1598613"/>
            <a:ext cx="7772400" cy="1836737"/>
          </a:xfrm>
        </p:spPr>
        <p:txBody>
          <a:bodyPr/>
          <a:lstStyle/>
          <a:p>
            <a:r>
              <a:rPr lang="fr-CH" altLang="fr-FR"/>
              <a:t> </a:t>
            </a:r>
            <a:r>
              <a:rPr lang="fr-CH" altLang="fr-FR" sz="4000"/>
              <a:t>Information et promotion de la santé au cabinet, est-ce possible  ?</a:t>
            </a:r>
          </a:p>
        </p:txBody>
      </p:sp>
      <p:sp>
        <p:nvSpPr>
          <p:cNvPr id="3076" name="Rectangle 3">
            <a:extLst>
              <a:ext uri="{FF2B5EF4-FFF2-40B4-BE49-F238E27FC236}">
                <a16:creationId xmlns:a16="http://schemas.microsoft.com/office/drawing/2014/main" id="{6C3340AD-996F-41AE-BD5C-937EB5893820}"/>
              </a:ext>
            </a:extLst>
          </p:cNvPr>
          <p:cNvSpPr>
            <a:spLocks noGrp="1" noChangeArrowheads="1"/>
          </p:cNvSpPr>
          <p:nvPr>
            <p:ph type="subTitle" idx="1"/>
          </p:nvPr>
        </p:nvSpPr>
        <p:spPr/>
        <p:txBody>
          <a:bodyPr>
            <a:normAutofit fontScale="70000" lnSpcReduction="20000"/>
          </a:bodyPr>
          <a:lstStyle/>
          <a:p>
            <a:pPr>
              <a:buFont typeface="Arial" charset="0"/>
              <a:buNone/>
              <a:defRPr/>
            </a:pPr>
            <a:endParaRPr lang="fr-CH" dirty="0"/>
          </a:p>
          <a:p>
            <a:pPr>
              <a:buFont typeface="Arial" charset="0"/>
              <a:buNone/>
              <a:defRPr/>
            </a:pPr>
            <a:r>
              <a:rPr lang="fr-CH" dirty="0"/>
              <a:t>Sébastien Jotterand, médecin de famille, Aubonne</a:t>
            </a:r>
          </a:p>
          <a:p>
            <a:pPr>
              <a:buFont typeface="Arial" charset="0"/>
              <a:buNone/>
              <a:defRPr/>
            </a:pPr>
            <a:r>
              <a:rPr lang="fr-CH" dirty="0"/>
              <a:t>30.09.2020</a:t>
            </a:r>
          </a:p>
          <a:p>
            <a:pPr>
              <a:buFont typeface="Arial" charset="0"/>
              <a:buNone/>
              <a:defRPr/>
            </a:pPr>
            <a:endParaRPr lang="en-GB" dirty="0"/>
          </a:p>
        </p:txBody>
      </p:sp>
      <p:pic>
        <p:nvPicPr>
          <p:cNvPr id="5124" name="Image 5" descr="P:\10 Communication-marketing\_Logos\Logos EC\EC_logo_jpg\EC_logo_CMJN.jpg">
            <a:extLst>
              <a:ext uri="{FF2B5EF4-FFF2-40B4-BE49-F238E27FC236}">
                <a16:creationId xmlns:a16="http://schemas.microsoft.com/office/drawing/2014/main" id="{9622CDC5-51B7-4324-A9C5-F07615CEC7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155575"/>
            <a:ext cx="1008063"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6" descr="P:\Doc types, logos, plan situations\Logos\Logos autres institutions\Séminaire CIO\Logo Seminaire Pratique sante.jpg">
            <a:extLst>
              <a:ext uri="{FF2B5EF4-FFF2-40B4-BE49-F238E27FC236}">
                <a16:creationId xmlns:a16="http://schemas.microsoft.com/office/drawing/2014/main" id="{DBE102CD-408A-4612-A789-F6C4F87B64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41288"/>
            <a:ext cx="26289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Image 2">
            <a:extLst>
              <a:ext uri="{FF2B5EF4-FFF2-40B4-BE49-F238E27FC236}">
                <a16:creationId xmlns:a16="http://schemas.microsoft.com/office/drawing/2014/main" id="{E1805FCD-3D81-44FC-9EA6-2E6D048B7B0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153988"/>
            <a:ext cx="3240087"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a:extLst>
              <a:ext uri="{FF2B5EF4-FFF2-40B4-BE49-F238E27FC236}">
                <a16:creationId xmlns:a16="http://schemas.microsoft.com/office/drawing/2014/main" id="{E82FFB31-0FB0-4303-BCCF-05A8ABFD9C94}"/>
              </a:ext>
            </a:extLst>
          </p:cNvPr>
          <p:cNvSpPr>
            <a:spLocks noGrp="1"/>
          </p:cNvSpPr>
          <p:nvPr>
            <p:ph type="title"/>
          </p:nvPr>
        </p:nvSpPr>
        <p:spPr/>
        <p:txBody>
          <a:bodyPr/>
          <a:lstStyle/>
          <a:p>
            <a:r>
              <a:rPr lang="fr-CH" altLang="fr-FR" sz="2400"/>
              <a:t>Programme cantonal vaudois de dépistage </a:t>
            </a:r>
            <a:br>
              <a:rPr lang="fr-CH" altLang="fr-FR" sz="2400"/>
            </a:br>
            <a:r>
              <a:rPr lang="fr-CH" altLang="fr-FR" sz="2400"/>
              <a:t>du cancer colorectal </a:t>
            </a:r>
            <a:br>
              <a:rPr lang="fr-CH" altLang="fr-FR" sz="2000" b="1">
                <a:solidFill>
                  <a:srgbClr val="1F487C"/>
                </a:solidFill>
              </a:rPr>
            </a:br>
            <a:endParaRPr lang="fr-CH" altLang="fr-FR" sz="2000"/>
          </a:p>
        </p:txBody>
      </p:sp>
      <p:sp>
        <p:nvSpPr>
          <p:cNvPr id="3" name="Espace réservé du contenu 2">
            <a:extLst>
              <a:ext uri="{FF2B5EF4-FFF2-40B4-BE49-F238E27FC236}">
                <a16:creationId xmlns:a16="http://schemas.microsoft.com/office/drawing/2014/main" id="{2E386E56-D008-4FEE-B7F8-AA3E7592A331}"/>
              </a:ext>
            </a:extLst>
          </p:cNvPr>
          <p:cNvSpPr>
            <a:spLocks noGrp="1"/>
          </p:cNvSpPr>
          <p:nvPr>
            <p:ph idx="1"/>
          </p:nvPr>
        </p:nvSpPr>
        <p:spPr>
          <a:xfrm>
            <a:off x="457200" y="915988"/>
            <a:ext cx="8229600" cy="2951162"/>
          </a:xfrm>
        </p:spPr>
        <p:txBody>
          <a:bodyPr/>
          <a:lstStyle/>
          <a:p>
            <a:pPr>
              <a:lnSpc>
                <a:spcPct val="150000"/>
              </a:lnSpc>
              <a:defRPr/>
            </a:pPr>
            <a:r>
              <a:rPr lang="fr-CH" sz="1800" dirty="0">
                <a:latin typeface="+mj-lt"/>
              </a:rPr>
              <a:t>Les résidents vaudois de 50-65 ans sont invités à rencontrer leur médecin de famille pour le dépistage du CCR pour décider d’un dépistage et de la modalité de dépistage avec leur médecin de famille . </a:t>
            </a:r>
          </a:p>
          <a:p>
            <a:pPr>
              <a:lnSpc>
                <a:spcPct val="150000"/>
              </a:lnSpc>
              <a:defRPr/>
            </a:pPr>
            <a:r>
              <a:rPr lang="fr-CH" sz="1800" dirty="0">
                <a:latin typeface="+mj-lt"/>
              </a:rPr>
              <a:t>Les médecins de famille, acteurs déterminants de ce programme de santé publique, ont la possibilité d’inclure les personnes éligibles dans le programme de dépistage, ceci de leur propre chef ou suite à lettre d’invitation, selon un protocole de </a:t>
            </a:r>
            <a:r>
              <a:rPr lang="fr-CH" sz="1800" b="1" dirty="0">
                <a:latin typeface="+mj-lt"/>
              </a:rPr>
              <a:t>décision partagée </a:t>
            </a:r>
            <a:r>
              <a:rPr lang="fr-CH" sz="1800" dirty="0">
                <a:latin typeface="+mj-lt"/>
              </a:rPr>
              <a:t>validé par l’association vaudoise des médecins de famille. </a:t>
            </a:r>
          </a:p>
          <a:p>
            <a:pPr>
              <a:defRPr/>
            </a:pPr>
            <a:endParaRPr lang="fr-CH" sz="1800" dirty="0">
              <a:latin typeface="+mj-lt"/>
            </a:endParaRPr>
          </a:p>
        </p:txBody>
      </p:sp>
      <p:sp>
        <p:nvSpPr>
          <p:cNvPr id="18436" name="Espace réservé du numéro de diapositive 3">
            <a:extLst>
              <a:ext uri="{FF2B5EF4-FFF2-40B4-BE49-F238E27FC236}">
                <a16:creationId xmlns:a16="http://schemas.microsoft.com/office/drawing/2014/main" id="{7D59A5EE-78BC-4EAC-BB46-B956F6EE49D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Univers Com 45 Light" pitchFamily="34" charset="0"/>
              </a:defRPr>
            </a:lvl1pPr>
            <a:lvl2pPr marL="742950" indent="-285750">
              <a:spcBef>
                <a:spcPct val="20000"/>
              </a:spcBef>
              <a:buFont typeface="Arial" panose="020B0604020202020204" pitchFamily="34" charset="0"/>
              <a:buChar char="–"/>
              <a:defRPr sz="2800">
                <a:solidFill>
                  <a:schemeClr val="tx1"/>
                </a:solidFill>
                <a:latin typeface="Univers Com 45 Light" pitchFamily="34" charset="0"/>
              </a:defRPr>
            </a:lvl2pPr>
            <a:lvl3pPr marL="1143000" indent="-228600">
              <a:spcBef>
                <a:spcPct val="20000"/>
              </a:spcBef>
              <a:buFont typeface="Arial" panose="020B0604020202020204" pitchFamily="34" charset="0"/>
              <a:buChar char="•"/>
              <a:defRPr sz="2400">
                <a:solidFill>
                  <a:schemeClr val="tx1"/>
                </a:solidFill>
                <a:latin typeface="Univers Com 45 Light" pitchFamily="34" charset="0"/>
              </a:defRPr>
            </a:lvl3pPr>
            <a:lvl4pPr marL="1600200" indent="-228600">
              <a:spcBef>
                <a:spcPct val="20000"/>
              </a:spcBef>
              <a:buFont typeface="Arial" panose="020B0604020202020204" pitchFamily="34" charset="0"/>
              <a:buChar char="–"/>
              <a:defRPr sz="2000">
                <a:solidFill>
                  <a:schemeClr val="tx1"/>
                </a:solidFill>
                <a:latin typeface="Univers Com 45 Light" pitchFamily="34" charset="0"/>
              </a:defRPr>
            </a:lvl4pPr>
            <a:lvl5pPr marL="2057400" indent="-228600">
              <a:spcBef>
                <a:spcPct val="20000"/>
              </a:spcBef>
              <a:buFont typeface="Arial" panose="020B0604020202020204" pitchFamily="34" charset="0"/>
              <a:buChar char="»"/>
              <a:defRPr sz="2000">
                <a:solidFill>
                  <a:schemeClr val="tx1"/>
                </a:solidFill>
                <a:latin typeface="Univers Com 45 Ligh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9pPr>
          </a:lstStyle>
          <a:p>
            <a:pPr>
              <a:spcBef>
                <a:spcPct val="0"/>
              </a:spcBef>
              <a:buFontTx/>
              <a:buNone/>
            </a:pPr>
            <a:fld id="{503CBC4C-7F74-4C8A-BFF7-AE2F343157F9}" type="slidenum">
              <a:rPr lang="fr-FR" altLang="fr-FR" sz="1200" smtClean="0">
                <a:solidFill>
                  <a:srgbClr val="898989"/>
                </a:solidFill>
                <a:latin typeface="Times New Roman" panose="02020603050405020304" pitchFamily="18" charset="0"/>
              </a:rPr>
              <a:pPr>
                <a:spcBef>
                  <a:spcPct val="0"/>
                </a:spcBef>
                <a:buFontTx/>
                <a:buNone/>
              </a:pPr>
              <a:t>10</a:t>
            </a:fld>
            <a:endParaRPr lang="fr-FR" altLang="fr-FR" sz="1200">
              <a:solidFill>
                <a:srgbClr val="898989"/>
              </a:solidFill>
              <a:latin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0335937B-2ACD-4928-81EC-7D05C7F1CB7A}"/>
              </a:ext>
            </a:extLst>
          </p:cNvPr>
          <p:cNvSpPr>
            <a:spLocks noGrp="1"/>
          </p:cNvSpPr>
          <p:nvPr>
            <p:ph type="title"/>
          </p:nvPr>
        </p:nvSpPr>
        <p:spPr/>
        <p:txBody>
          <a:bodyPr/>
          <a:lstStyle/>
          <a:p>
            <a:r>
              <a:rPr lang="fr-CH" altLang="fr-FR" sz="2400"/>
              <a:t>Le programme cantonal de dépistage </a:t>
            </a:r>
            <a:br>
              <a:rPr lang="fr-CH" altLang="fr-FR" sz="2400"/>
            </a:br>
            <a:r>
              <a:rPr lang="fr-CH" altLang="fr-FR" sz="2400"/>
              <a:t>du cancer colorectal </a:t>
            </a:r>
          </a:p>
        </p:txBody>
      </p:sp>
      <p:sp>
        <p:nvSpPr>
          <p:cNvPr id="3" name="Espace réservé du contenu 2">
            <a:extLst>
              <a:ext uri="{FF2B5EF4-FFF2-40B4-BE49-F238E27FC236}">
                <a16:creationId xmlns:a16="http://schemas.microsoft.com/office/drawing/2014/main" id="{B3ABAE07-A0F1-45AF-AFE1-2AC0084ED260}"/>
              </a:ext>
            </a:extLst>
          </p:cNvPr>
          <p:cNvSpPr>
            <a:spLocks noGrp="1"/>
          </p:cNvSpPr>
          <p:nvPr>
            <p:ph idx="1"/>
          </p:nvPr>
        </p:nvSpPr>
        <p:spPr>
          <a:xfrm>
            <a:off x="457200" y="1131888"/>
            <a:ext cx="8229600" cy="2921000"/>
          </a:xfrm>
        </p:spPr>
        <p:txBody>
          <a:bodyPr/>
          <a:lstStyle/>
          <a:p>
            <a:pPr>
              <a:defRPr/>
            </a:pPr>
            <a:r>
              <a:rPr lang="fr-CH" sz="2000" dirty="0">
                <a:latin typeface="+mj-lt"/>
              </a:rPr>
              <a:t>Les deux modalités de dépistage retenues sont la recherche immunologique de sang dans les selles (FIT) et la coloscopie</a:t>
            </a:r>
          </a:p>
          <a:p>
            <a:pPr>
              <a:defRPr/>
            </a:pPr>
            <a:r>
              <a:rPr lang="fr-CH" sz="2000" dirty="0">
                <a:latin typeface="+mj-lt"/>
              </a:rPr>
              <a:t>Le programme prend en charge la franchise pour la consultation médicale d’inclusion et pour le dépistage, y compris la coloscopie d’investigation complémentaire en cas de test FIT positif</a:t>
            </a:r>
          </a:p>
          <a:p>
            <a:pPr>
              <a:defRPr/>
            </a:pPr>
            <a:r>
              <a:rPr lang="fr-CH" sz="2000" dirty="0">
                <a:latin typeface="+mj-lt"/>
              </a:rPr>
              <a:t>Des outils de partage de décision visent à permettre aux médecins et aux personnes visées par le dépistage de prendre une décision partagée sur la base de données indépendantes</a:t>
            </a:r>
          </a:p>
        </p:txBody>
      </p:sp>
      <p:sp>
        <p:nvSpPr>
          <p:cNvPr id="19460" name="Espace réservé du numéro de diapositive 3">
            <a:extLst>
              <a:ext uri="{FF2B5EF4-FFF2-40B4-BE49-F238E27FC236}">
                <a16:creationId xmlns:a16="http://schemas.microsoft.com/office/drawing/2014/main" id="{06E5793F-9874-48A3-B641-0267261B761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Univers Com 45 Light" pitchFamily="34" charset="0"/>
              </a:defRPr>
            </a:lvl1pPr>
            <a:lvl2pPr marL="742950" indent="-285750">
              <a:spcBef>
                <a:spcPct val="20000"/>
              </a:spcBef>
              <a:buFont typeface="Arial" panose="020B0604020202020204" pitchFamily="34" charset="0"/>
              <a:buChar char="–"/>
              <a:defRPr sz="2800">
                <a:solidFill>
                  <a:schemeClr val="tx1"/>
                </a:solidFill>
                <a:latin typeface="Univers Com 45 Light" pitchFamily="34" charset="0"/>
              </a:defRPr>
            </a:lvl2pPr>
            <a:lvl3pPr marL="1143000" indent="-228600">
              <a:spcBef>
                <a:spcPct val="20000"/>
              </a:spcBef>
              <a:buFont typeface="Arial" panose="020B0604020202020204" pitchFamily="34" charset="0"/>
              <a:buChar char="•"/>
              <a:defRPr sz="2400">
                <a:solidFill>
                  <a:schemeClr val="tx1"/>
                </a:solidFill>
                <a:latin typeface="Univers Com 45 Light" pitchFamily="34" charset="0"/>
              </a:defRPr>
            </a:lvl3pPr>
            <a:lvl4pPr marL="1600200" indent="-228600">
              <a:spcBef>
                <a:spcPct val="20000"/>
              </a:spcBef>
              <a:buFont typeface="Arial" panose="020B0604020202020204" pitchFamily="34" charset="0"/>
              <a:buChar char="–"/>
              <a:defRPr sz="2000">
                <a:solidFill>
                  <a:schemeClr val="tx1"/>
                </a:solidFill>
                <a:latin typeface="Univers Com 45 Light" pitchFamily="34" charset="0"/>
              </a:defRPr>
            </a:lvl4pPr>
            <a:lvl5pPr marL="2057400" indent="-228600">
              <a:spcBef>
                <a:spcPct val="20000"/>
              </a:spcBef>
              <a:buFont typeface="Arial" panose="020B0604020202020204" pitchFamily="34" charset="0"/>
              <a:buChar char="»"/>
              <a:defRPr sz="2000">
                <a:solidFill>
                  <a:schemeClr val="tx1"/>
                </a:solidFill>
                <a:latin typeface="Univers Com 45 Ligh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9pPr>
          </a:lstStyle>
          <a:p>
            <a:pPr>
              <a:spcBef>
                <a:spcPct val="0"/>
              </a:spcBef>
              <a:buFontTx/>
              <a:buNone/>
            </a:pPr>
            <a:fld id="{30AD9CE5-6A33-46C8-A759-5E13D12BD38A}" type="slidenum">
              <a:rPr lang="fr-FR" altLang="fr-FR" sz="1200" smtClean="0">
                <a:solidFill>
                  <a:srgbClr val="898989"/>
                </a:solidFill>
                <a:latin typeface="Times New Roman" panose="02020603050405020304" pitchFamily="18" charset="0"/>
              </a:rPr>
              <a:pPr>
                <a:spcBef>
                  <a:spcPct val="0"/>
                </a:spcBef>
                <a:buFontTx/>
                <a:buNone/>
              </a:pPr>
              <a:t>11</a:t>
            </a:fld>
            <a:endParaRPr lang="fr-FR" altLang="fr-FR" sz="1200">
              <a:solidFill>
                <a:srgbClr val="898989"/>
              </a:solidFill>
              <a:latin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contenu 2">
            <a:extLst>
              <a:ext uri="{FF2B5EF4-FFF2-40B4-BE49-F238E27FC236}">
                <a16:creationId xmlns:a16="http://schemas.microsoft.com/office/drawing/2014/main" id="{21FF5EC5-CB56-48FC-A19F-C5F3CBD7423F}"/>
              </a:ext>
            </a:extLst>
          </p:cNvPr>
          <p:cNvSpPr>
            <a:spLocks noGrp="1"/>
          </p:cNvSpPr>
          <p:nvPr>
            <p:ph idx="1"/>
          </p:nvPr>
        </p:nvSpPr>
        <p:spPr>
          <a:xfrm>
            <a:off x="457200" y="1131888"/>
            <a:ext cx="8229600" cy="2987675"/>
          </a:xfrm>
        </p:spPr>
        <p:txBody>
          <a:bodyPr/>
          <a:lstStyle/>
          <a:p>
            <a:pPr marL="0" indent="0">
              <a:buFont typeface="Arial" panose="020B0604020202020204" pitchFamily="34" charset="0"/>
              <a:buNone/>
              <a:defRPr/>
            </a:pPr>
            <a:r>
              <a:rPr lang="fr-CH" altLang="fr-FR" sz="2000" dirty="0"/>
              <a:t>Le médecin fournit au patient une information compréhensible sur:</a:t>
            </a:r>
          </a:p>
          <a:p>
            <a:pPr>
              <a:defRPr/>
            </a:pPr>
            <a:r>
              <a:rPr lang="fr-CH" altLang="fr-FR" sz="2000" dirty="0"/>
              <a:t>les investigations diagnostiques et les mesures thérapeutiques envisagées</a:t>
            </a:r>
          </a:p>
          <a:p>
            <a:pPr>
              <a:defRPr/>
            </a:pPr>
            <a:r>
              <a:rPr lang="fr-CH" altLang="fr-FR" sz="2000" dirty="0"/>
              <a:t>les résultats d’examens, le pronostic et les risques</a:t>
            </a:r>
          </a:p>
          <a:p>
            <a:pPr>
              <a:defRPr/>
            </a:pPr>
            <a:r>
              <a:rPr lang="fr-CH" altLang="fr-FR" sz="2000" dirty="0"/>
              <a:t>les autres possibilités de traitement.</a:t>
            </a:r>
          </a:p>
          <a:p>
            <a:pPr marL="0" indent="0">
              <a:buFont typeface="Arial" panose="020B0604020202020204" pitchFamily="34" charset="0"/>
              <a:buNone/>
              <a:defRPr/>
            </a:pPr>
            <a:r>
              <a:rPr lang="fr-CH" altLang="fr-FR" sz="2000" dirty="0"/>
              <a:t>Il évalue soigneusement la manière dont il mènera l’entretien avec le patient et les informations que celui-ci est en mesure de supporter. </a:t>
            </a:r>
          </a:p>
          <a:p>
            <a:pPr marL="0" indent="0">
              <a:buFont typeface="Arial" panose="020B0604020202020204" pitchFamily="34" charset="0"/>
              <a:buNone/>
              <a:defRPr/>
            </a:pPr>
            <a:r>
              <a:rPr lang="fr-CH" altLang="fr-FR" sz="1600" dirty="0"/>
              <a:t>S’il existe un doute quant à la prise en charge du traitement par l’assurance du patient, le médecin en informe celui-ci et lui demande de vérifier la question du remboursement auprès de son assureur.</a:t>
            </a:r>
          </a:p>
        </p:txBody>
      </p:sp>
      <p:sp>
        <p:nvSpPr>
          <p:cNvPr id="20483" name="Espace réservé du numéro de diapositive 3">
            <a:extLst>
              <a:ext uri="{FF2B5EF4-FFF2-40B4-BE49-F238E27FC236}">
                <a16:creationId xmlns:a16="http://schemas.microsoft.com/office/drawing/2014/main" id="{F847781D-4F94-4251-A579-54ACFF3E12D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Univers Com 45 Light" pitchFamily="34" charset="0"/>
              </a:defRPr>
            </a:lvl1pPr>
            <a:lvl2pPr marL="742950" indent="-285750">
              <a:spcBef>
                <a:spcPct val="20000"/>
              </a:spcBef>
              <a:buFont typeface="Arial" panose="020B0604020202020204" pitchFamily="34" charset="0"/>
              <a:buChar char="–"/>
              <a:defRPr sz="2800">
                <a:solidFill>
                  <a:schemeClr val="tx1"/>
                </a:solidFill>
                <a:latin typeface="Univers Com 45 Light" pitchFamily="34" charset="0"/>
              </a:defRPr>
            </a:lvl2pPr>
            <a:lvl3pPr marL="1143000" indent="-228600">
              <a:spcBef>
                <a:spcPct val="20000"/>
              </a:spcBef>
              <a:buFont typeface="Arial" panose="020B0604020202020204" pitchFamily="34" charset="0"/>
              <a:buChar char="•"/>
              <a:defRPr sz="2400">
                <a:solidFill>
                  <a:schemeClr val="tx1"/>
                </a:solidFill>
                <a:latin typeface="Univers Com 45 Light" pitchFamily="34" charset="0"/>
              </a:defRPr>
            </a:lvl3pPr>
            <a:lvl4pPr marL="1600200" indent="-228600">
              <a:spcBef>
                <a:spcPct val="20000"/>
              </a:spcBef>
              <a:buFont typeface="Arial" panose="020B0604020202020204" pitchFamily="34" charset="0"/>
              <a:buChar char="–"/>
              <a:defRPr sz="2000">
                <a:solidFill>
                  <a:schemeClr val="tx1"/>
                </a:solidFill>
                <a:latin typeface="Univers Com 45 Light" pitchFamily="34" charset="0"/>
              </a:defRPr>
            </a:lvl4pPr>
            <a:lvl5pPr marL="2057400" indent="-228600">
              <a:spcBef>
                <a:spcPct val="20000"/>
              </a:spcBef>
              <a:buFont typeface="Arial" panose="020B0604020202020204" pitchFamily="34" charset="0"/>
              <a:buChar char="»"/>
              <a:defRPr sz="2000">
                <a:solidFill>
                  <a:schemeClr val="tx1"/>
                </a:solidFill>
                <a:latin typeface="Univers Com 45 Ligh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9pPr>
          </a:lstStyle>
          <a:p>
            <a:pPr>
              <a:spcBef>
                <a:spcPct val="0"/>
              </a:spcBef>
              <a:buFontTx/>
              <a:buNone/>
            </a:pPr>
            <a:fld id="{98031AB2-6B0C-475C-8DE6-C483653A1269}" type="slidenum">
              <a:rPr lang="fr-FR" altLang="fr-FR" sz="1200" smtClean="0">
                <a:solidFill>
                  <a:srgbClr val="898989"/>
                </a:solidFill>
                <a:latin typeface="Times New Roman" panose="02020603050405020304" pitchFamily="18" charset="0"/>
              </a:rPr>
              <a:pPr>
                <a:spcBef>
                  <a:spcPct val="0"/>
                </a:spcBef>
                <a:buFontTx/>
                <a:buNone/>
              </a:pPr>
              <a:t>12</a:t>
            </a:fld>
            <a:endParaRPr lang="fr-FR" altLang="fr-FR" sz="1200">
              <a:solidFill>
                <a:srgbClr val="898989"/>
              </a:solidFill>
              <a:latin typeface="Times New Roman" panose="02020603050405020304" pitchFamily="18" charset="0"/>
            </a:endParaRPr>
          </a:p>
        </p:txBody>
      </p:sp>
      <p:sp>
        <p:nvSpPr>
          <p:cNvPr id="20484" name="Titre 1">
            <a:extLst>
              <a:ext uri="{FF2B5EF4-FFF2-40B4-BE49-F238E27FC236}">
                <a16:creationId xmlns:a16="http://schemas.microsoft.com/office/drawing/2014/main" id="{D590EFD0-8EBC-49EA-A725-B166D58E5A2B}"/>
              </a:ext>
            </a:extLst>
          </p:cNvPr>
          <p:cNvSpPr>
            <a:spLocks noGrp="1"/>
          </p:cNvSpPr>
          <p:nvPr>
            <p:ph type="title"/>
          </p:nvPr>
        </p:nvSpPr>
        <p:spPr>
          <a:xfrm>
            <a:off x="457200" y="206375"/>
            <a:ext cx="8229600" cy="925513"/>
          </a:xfrm>
        </p:spPr>
        <p:txBody>
          <a:bodyPr/>
          <a:lstStyle/>
          <a:p>
            <a:br>
              <a:rPr lang="fr-CH" altLang="fr-FR" sz="2800"/>
            </a:br>
            <a:br>
              <a:rPr lang="fr-CH" altLang="fr-FR" sz="2800"/>
            </a:br>
            <a:br>
              <a:rPr lang="fr-CH" altLang="fr-FR" sz="2800"/>
            </a:br>
            <a:br>
              <a:rPr lang="fr-CH" altLang="fr-FR" sz="2800"/>
            </a:br>
            <a:br>
              <a:rPr lang="fr-CH" altLang="fr-FR" sz="2800"/>
            </a:br>
            <a:br>
              <a:rPr lang="fr-CH" altLang="fr-FR" sz="2800"/>
            </a:br>
            <a:br>
              <a:rPr lang="fr-CH" altLang="fr-FR" sz="2800"/>
            </a:br>
            <a:br>
              <a:rPr lang="fr-CH" altLang="fr-FR" sz="2800"/>
            </a:br>
            <a:r>
              <a:rPr lang="fr-CH" altLang="fr-FR" sz="2800" b="1"/>
              <a:t>Code de déontologie de la FMH</a:t>
            </a:r>
            <a:br>
              <a:rPr lang="fr-CH" altLang="fr-FR" sz="2800" b="1"/>
            </a:br>
            <a:r>
              <a:rPr lang="fr-CH" altLang="fr-FR" sz="2800" b="1"/>
              <a:t>Art. 10 Devoir d’information: </a:t>
            </a:r>
            <a:br>
              <a:rPr lang="fr-CH" altLang="fr-FR" b="1"/>
            </a:br>
            <a:br>
              <a:rPr lang="fr-CH" altLang="fr-FR" b="1"/>
            </a:br>
            <a:br>
              <a:rPr lang="fr-CH" altLang="fr-FR" b="1"/>
            </a:br>
            <a:br>
              <a:rPr lang="fr-CH" altLang="fr-FR" b="1"/>
            </a:br>
            <a:br>
              <a:rPr lang="fr-CH" altLang="fr-FR" b="1"/>
            </a:br>
            <a:endParaRPr lang="fr-CH" alt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u contenu 2">
            <a:extLst>
              <a:ext uri="{FF2B5EF4-FFF2-40B4-BE49-F238E27FC236}">
                <a16:creationId xmlns:a16="http://schemas.microsoft.com/office/drawing/2014/main" id="{A0CA38AC-314D-4113-8443-7042D2037DE6}"/>
              </a:ext>
            </a:extLst>
          </p:cNvPr>
          <p:cNvSpPr>
            <a:spLocks noGrp="1"/>
          </p:cNvSpPr>
          <p:nvPr>
            <p:ph idx="1"/>
          </p:nvPr>
        </p:nvSpPr>
        <p:spPr>
          <a:xfrm>
            <a:off x="457200" y="1235075"/>
            <a:ext cx="8578850" cy="2921000"/>
          </a:xfrm>
        </p:spPr>
        <p:txBody>
          <a:bodyPr/>
          <a:lstStyle/>
          <a:p>
            <a:pPr marL="0" indent="0">
              <a:buFont typeface="Arial" panose="020B0604020202020204" pitchFamily="34" charset="0"/>
              <a:buNone/>
            </a:pPr>
            <a:r>
              <a:rPr lang="fr-CH" altLang="fr-FR" sz="3000"/>
              <a:t>Soins Aigus			 Soins Chroniques</a:t>
            </a:r>
          </a:p>
          <a:p>
            <a:pPr marL="0" indent="0">
              <a:buFont typeface="Arial" panose="020B0604020202020204" pitchFamily="34" charset="0"/>
              <a:buNone/>
            </a:pPr>
            <a:r>
              <a:rPr lang="fr-CH" altLang="fr-FR" sz="3000"/>
              <a:t>Consentement éclairé	 Partage de la décision</a:t>
            </a:r>
          </a:p>
          <a:p>
            <a:pPr marL="0" indent="0">
              <a:buFont typeface="Arial" panose="020B0604020202020204" pitchFamily="34" charset="0"/>
              <a:buNone/>
            </a:pPr>
            <a:r>
              <a:rPr lang="fr-CH" altLang="fr-FR" sz="3000"/>
              <a:t>Le médecin choisit	Le patient choisit</a:t>
            </a:r>
          </a:p>
          <a:p>
            <a:pPr marL="0" indent="0">
              <a:buFont typeface="Arial" panose="020B0604020202020204" pitchFamily="34" charset="0"/>
              <a:buNone/>
            </a:pPr>
            <a:endParaRPr lang="fr-CH" altLang="fr-FR" sz="1800"/>
          </a:p>
          <a:p>
            <a:pPr marL="0" indent="0" algn="ctr">
              <a:buFont typeface="Arial" panose="020B0604020202020204" pitchFamily="34" charset="0"/>
              <a:buNone/>
            </a:pPr>
            <a:r>
              <a:rPr lang="fr-CH" altLang="fr-FR" sz="2300" i="1"/>
              <a:t>Dans la pratique généraliste : le médecin aide la patient à peser le pour et le contre, pour qu’il se sente autoriser à dire non</a:t>
            </a:r>
          </a:p>
        </p:txBody>
      </p:sp>
      <p:sp>
        <p:nvSpPr>
          <p:cNvPr id="21507" name="Espace réservé du numéro de diapositive 3">
            <a:extLst>
              <a:ext uri="{FF2B5EF4-FFF2-40B4-BE49-F238E27FC236}">
                <a16:creationId xmlns:a16="http://schemas.microsoft.com/office/drawing/2014/main" id="{69E6D216-C0D3-4751-B10A-1415926DA70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Univers Com 45 Light" pitchFamily="34" charset="0"/>
              </a:defRPr>
            </a:lvl1pPr>
            <a:lvl2pPr marL="742950" indent="-285750">
              <a:spcBef>
                <a:spcPct val="20000"/>
              </a:spcBef>
              <a:buFont typeface="Arial" panose="020B0604020202020204" pitchFamily="34" charset="0"/>
              <a:buChar char="–"/>
              <a:defRPr sz="2800">
                <a:solidFill>
                  <a:schemeClr val="tx1"/>
                </a:solidFill>
                <a:latin typeface="Univers Com 45 Light" pitchFamily="34" charset="0"/>
              </a:defRPr>
            </a:lvl2pPr>
            <a:lvl3pPr marL="1143000" indent="-228600">
              <a:spcBef>
                <a:spcPct val="20000"/>
              </a:spcBef>
              <a:buFont typeface="Arial" panose="020B0604020202020204" pitchFamily="34" charset="0"/>
              <a:buChar char="•"/>
              <a:defRPr sz="2400">
                <a:solidFill>
                  <a:schemeClr val="tx1"/>
                </a:solidFill>
                <a:latin typeface="Univers Com 45 Light" pitchFamily="34" charset="0"/>
              </a:defRPr>
            </a:lvl3pPr>
            <a:lvl4pPr marL="1600200" indent="-228600">
              <a:spcBef>
                <a:spcPct val="20000"/>
              </a:spcBef>
              <a:buFont typeface="Arial" panose="020B0604020202020204" pitchFamily="34" charset="0"/>
              <a:buChar char="–"/>
              <a:defRPr sz="2000">
                <a:solidFill>
                  <a:schemeClr val="tx1"/>
                </a:solidFill>
                <a:latin typeface="Univers Com 45 Light" pitchFamily="34" charset="0"/>
              </a:defRPr>
            </a:lvl4pPr>
            <a:lvl5pPr marL="2057400" indent="-228600">
              <a:spcBef>
                <a:spcPct val="20000"/>
              </a:spcBef>
              <a:buFont typeface="Arial" panose="020B0604020202020204" pitchFamily="34" charset="0"/>
              <a:buChar char="»"/>
              <a:defRPr sz="2000">
                <a:solidFill>
                  <a:schemeClr val="tx1"/>
                </a:solidFill>
                <a:latin typeface="Univers Com 45 Ligh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9pPr>
          </a:lstStyle>
          <a:p>
            <a:pPr>
              <a:spcBef>
                <a:spcPct val="0"/>
              </a:spcBef>
              <a:buFontTx/>
              <a:buNone/>
            </a:pPr>
            <a:fld id="{496631B3-D48F-453F-8AA2-DE67210958D1}" type="slidenum">
              <a:rPr lang="fr-FR" altLang="fr-FR" sz="1200" smtClean="0">
                <a:solidFill>
                  <a:srgbClr val="898989"/>
                </a:solidFill>
                <a:latin typeface="Times New Roman" panose="02020603050405020304" pitchFamily="18" charset="0"/>
              </a:rPr>
              <a:pPr>
                <a:spcBef>
                  <a:spcPct val="0"/>
                </a:spcBef>
                <a:buFontTx/>
                <a:buNone/>
              </a:pPr>
              <a:t>13</a:t>
            </a:fld>
            <a:endParaRPr lang="fr-FR" altLang="fr-FR" sz="1200">
              <a:solidFill>
                <a:srgbClr val="898989"/>
              </a:solidFill>
              <a:latin typeface="Times New Roman" panose="02020603050405020304" pitchFamily="18" charset="0"/>
            </a:endParaRPr>
          </a:p>
        </p:txBody>
      </p:sp>
      <p:sp>
        <p:nvSpPr>
          <p:cNvPr id="21508" name="Titre 1">
            <a:extLst>
              <a:ext uri="{FF2B5EF4-FFF2-40B4-BE49-F238E27FC236}">
                <a16:creationId xmlns:a16="http://schemas.microsoft.com/office/drawing/2014/main" id="{58787F64-EE01-4B28-9151-C9217DF0B700}"/>
              </a:ext>
            </a:extLst>
          </p:cNvPr>
          <p:cNvSpPr>
            <a:spLocks noGrp="1"/>
          </p:cNvSpPr>
          <p:nvPr>
            <p:ph type="title"/>
          </p:nvPr>
        </p:nvSpPr>
        <p:spPr/>
        <p:txBody>
          <a:bodyPr/>
          <a:lstStyle/>
          <a:p>
            <a:r>
              <a:rPr lang="fr-CH" altLang="fr-FR"/>
              <a:t>Information		Formation</a:t>
            </a:r>
          </a:p>
        </p:txBody>
      </p:sp>
      <p:sp>
        <p:nvSpPr>
          <p:cNvPr id="9" name="Non égal 8">
            <a:extLst>
              <a:ext uri="{FF2B5EF4-FFF2-40B4-BE49-F238E27FC236}">
                <a16:creationId xmlns:a16="http://schemas.microsoft.com/office/drawing/2014/main" id="{4226FF5F-7660-4D6E-AD7D-C117A5B41174}"/>
              </a:ext>
            </a:extLst>
          </p:cNvPr>
          <p:cNvSpPr/>
          <p:nvPr/>
        </p:nvSpPr>
        <p:spPr>
          <a:xfrm>
            <a:off x="4303713" y="407988"/>
            <a:ext cx="941387" cy="519112"/>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u contenu 2">
            <a:extLst>
              <a:ext uri="{FF2B5EF4-FFF2-40B4-BE49-F238E27FC236}">
                <a16:creationId xmlns:a16="http://schemas.microsoft.com/office/drawing/2014/main" id="{12026CEB-3761-4464-93E9-83A83F9F5FB3}"/>
              </a:ext>
            </a:extLst>
          </p:cNvPr>
          <p:cNvSpPr>
            <a:spLocks noGrp="1"/>
          </p:cNvSpPr>
          <p:nvPr>
            <p:ph idx="1"/>
          </p:nvPr>
        </p:nvSpPr>
        <p:spPr>
          <a:xfrm>
            <a:off x="277813" y="1001713"/>
            <a:ext cx="8686800" cy="3140075"/>
          </a:xfrm>
        </p:spPr>
        <p:txBody>
          <a:bodyPr/>
          <a:lstStyle/>
          <a:p>
            <a:r>
              <a:rPr lang="fr-CH" altLang="fr-FR" sz="1800">
                <a:solidFill>
                  <a:srgbClr val="323232"/>
                </a:solidFill>
              </a:rPr>
              <a:t>1921: insuline, la pédagogie thérapeutique aide les malades à gérer leur tt. </a:t>
            </a:r>
          </a:p>
          <a:p>
            <a:r>
              <a:rPr lang="fr-CH" altLang="fr-FR" sz="1800">
                <a:solidFill>
                  <a:srgbClr val="323232"/>
                </a:solidFill>
              </a:rPr>
              <a:t>1972: Léona Miller, par une approche pédagogique, aide des patients diabétiques issus des milieux défavorisés de Los Angeles à contrôler leur diabète et à gagner en autonomie, sans consommer trop de médicaments: effet de l’éducation thérapeutique.</a:t>
            </a:r>
          </a:p>
          <a:p>
            <a:r>
              <a:rPr lang="fr-CH" altLang="fr-FR" sz="1800">
                <a:solidFill>
                  <a:srgbClr val="323232"/>
                </a:solidFill>
              </a:rPr>
              <a:t>1975: Jean-Philippe Assal :  unité de traitement et d’enseignement du diabète aux HUG.  L’approche du patient interdisciplinaire. L’évaluation de la méthode pédagogique des soignants et l’approche psychologique du patient sont valorisées. </a:t>
            </a:r>
          </a:p>
          <a:p>
            <a:r>
              <a:rPr lang="fr-CH" altLang="fr-FR" sz="1800">
                <a:solidFill>
                  <a:srgbClr val="323232"/>
                </a:solidFill>
              </a:rPr>
              <a:t>Apparition des groupes d’entraide permettant l’expression des projets de vie au cœur de l’expérience de la maladie.</a:t>
            </a:r>
          </a:p>
        </p:txBody>
      </p:sp>
      <p:sp>
        <p:nvSpPr>
          <p:cNvPr id="23555" name="Espace réservé du numéro de diapositive 3">
            <a:extLst>
              <a:ext uri="{FF2B5EF4-FFF2-40B4-BE49-F238E27FC236}">
                <a16:creationId xmlns:a16="http://schemas.microsoft.com/office/drawing/2014/main" id="{77E51C76-B18C-40CD-87F9-F8E82C5981B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Univers Com 45 Light" pitchFamily="34" charset="0"/>
              </a:defRPr>
            </a:lvl1pPr>
            <a:lvl2pPr marL="742950" indent="-285750">
              <a:spcBef>
                <a:spcPct val="20000"/>
              </a:spcBef>
              <a:buFont typeface="Arial" panose="020B0604020202020204" pitchFamily="34" charset="0"/>
              <a:buChar char="–"/>
              <a:defRPr sz="2800">
                <a:solidFill>
                  <a:schemeClr val="tx1"/>
                </a:solidFill>
                <a:latin typeface="Univers Com 45 Light" pitchFamily="34" charset="0"/>
              </a:defRPr>
            </a:lvl2pPr>
            <a:lvl3pPr marL="1143000" indent="-228600">
              <a:spcBef>
                <a:spcPct val="20000"/>
              </a:spcBef>
              <a:buFont typeface="Arial" panose="020B0604020202020204" pitchFamily="34" charset="0"/>
              <a:buChar char="•"/>
              <a:defRPr sz="2400">
                <a:solidFill>
                  <a:schemeClr val="tx1"/>
                </a:solidFill>
                <a:latin typeface="Univers Com 45 Light" pitchFamily="34" charset="0"/>
              </a:defRPr>
            </a:lvl3pPr>
            <a:lvl4pPr marL="1600200" indent="-228600">
              <a:spcBef>
                <a:spcPct val="20000"/>
              </a:spcBef>
              <a:buFont typeface="Arial" panose="020B0604020202020204" pitchFamily="34" charset="0"/>
              <a:buChar char="–"/>
              <a:defRPr sz="2000">
                <a:solidFill>
                  <a:schemeClr val="tx1"/>
                </a:solidFill>
                <a:latin typeface="Univers Com 45 Light" pitchFamily="34" charset="0"/>
              </a:defRPr>
            </a:lvl4pPr>
            <a:lvl5pPr marL="2057400" indent="-228600">
              <a:spcBef>
                <a:spcPct val="20000"/>
              </a:spcBef>
              <a:buFont typeface="Arial" panose="020B0604020202020204" pitchFamily="34" charset="0"/>
              <a:buChar char="»"/>
              <a:defRPr sz="2000">
                <a:solidFill>
                  <a:schemeClr val="tx1"/>
                </a:solidFill>
                <a:latin typeface="Univers Com 45 Ligh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9pPr>
          </a:lstStyle>
          <a:p>
            <a:pPr>
              <a:spcBef>
                <a:spcPct val="0"/>
              </a:spcBef>
              <a:buFontTx/>
              <a:buNone/>
            </a:pPr>
            <a:fld id="{8A3CACAD-8206-44AC-A60E-AF5F733DF98A}" type="slidenum">
              <a:rPr lang="fr-FR" altLang="fr-FR" sz="1200" smtClean="0">
                <a:solidFill>
                  <a:srgbClr val="898989"/>
                </a:solidFill>
                <a:latin typeface="Times New Roman" panose="02020603050405020304" pitchFamily="18" charset="0"/>
              </a:rPr>
              <a:pPr>
                <a:spcBef>
                  <a:spcPct val="0"/>
                </a:spcBef>
                <a:buFontTx/>
                <a:buNone/>
              </a:pPr>
              <a:t>14</a:t>
            </a:fld>
            <a:endParaRPr lang="fr-FR" altLang="fr-FR" sz="1200">
              <a:solidFill>
                <a:srgbClr val="898989"/>
              </a:solidFill>
              <a:latin typeface="Times New Roman" panose="02020603050405020304" pitchFamily="18" charset="0"/>
            </a:endParaRPr>
          </a:p>
        </p:txBody>
      </p:sp>
      <p:sp>
        <p:nvSpPr>
          <p:cNvPr id="23556" name="Titre 1">
            <a:extLst>
              <a:ext uri="{FF2B5EF4-FFF2-40B4-BE49-F238E27FC236}">
                <a16:creationId xmlns:a16="http://schemas.microsoft.com/office/drawing/2014/main" id="{5939D4E5-C4D4-4687-AFDA-B1117876259E}"/>
              </a:ext>
            </a:extLst>
          </p:cNvPr>
          <p:cNvSpPr>
            <a:spLocks noGrp="1"/>
          </p:cNvSpPr>
          <p:nvPr>
            <p:ph type="title"/>
          </p:nvPr>
        </p:nvSpPr>
        <p:spPr>
          <a:xfrm>
            <a:off x="-36513" y="195263"/>
            <a:ext cx="9001126" cy="684212"/>
          </a:xfrm>
        </p:spPr>
        <p:txBody>
          <a:bodyPr/>
          <a:lstStyle/>
          <a:p>
            <a:br>
              <a:rPr lang="fr-CH" altLang="fr-FR" sz="800" b="1">
                <a:solidFill>
                  <a:srgbClr val="323232"/>
                </a:solidFill>
                <a:latin typeface="Alegreya"/>
              </a:rPr>
            </a:br>
            <a:br>
              <a:rPr lang="fr-CH" altLang="fr-FR" sz="800" b="1">
                <a:solidFill>
                  <a:srgbClr val="323232"/>
                </a:solidFill>
                <a:latin typeface="Alegreya"/>
              </a:rPr>
            </a:br>
            <a:br>
              <a:rPr lang="fr-CH" altLang="fr-FR" sz="800" b="1">
                <a:solidFill>
                  <a:srgbClr val="323232"/>
                </a:solidFill>
                <a:latin typeface="Alegreya"/>
              </a:rPr>
            </a:br>
            <a:br>
              <a:rPr lang="fr-CH" altLang="fr-FR" sz="800" b="1">
                <a:solidFill>
                  <a:srgbClr val="323232"/>
                </a:solidFill>
                <a:latin typeface="Alegreya"/>
              </a:rPr>
            </a:br>
            <a:br>
              <a:rPr lang="fr-CH" altLang="fr-FR" sz="800" b="1">
                <a:solidFill>
                  <a:srgbClr val="323232"/>
                </a:solidFill>
                <a:latin typeface="Alegreya"/>
              </a:rPr>
            </a:br>
            <a:br>
              <a:rPr lang="fr-CH" altLang="fr-FR" sz="800" b="1">
                <a:solidFill>
                  <a:srgbClr val="323232"/>
                </a:solidFill>
                <a:latin typeface="Alegreya"/>
              </a:rPr>
            </a:br>
            <a:br>
              <a:rPr lang="fr-CH" altLang="fr-FR" sz="800" b="1">
                <a:solidFill>
                  <a:srgbClr val="323232"/>
                </a:solidFill>
                <a:latin typeface="Alegreya"/>
              </a:rPr>
            </a:br>
            <a:br>
              <a:rPr lang="fr-CH" altLang="fr-FR" sz="800" b="1">
                <a:solidFill>
                  <a:srgbClr val="323232"/>
                </a:solidFill>
                <a:latin typeface="Alegreya"/>
              </a:rPr>
            </a:br>
            <a:br>
              <a:rPr lang="fr-CH" altLang="fr-FR" sz="800" b="1">
                <a:solidFill>
                  <a:srgbClr val="323232"/>
                </a:solidFill>
                <a:latin typeface="Alegreya"/>
              </a:rPr>
            </a:br>
            <a:br>
              <a:rPr lang="fr-CH" altLang="fr-FR" sz="800" b="1">
                <a:solidFill>
                  <a:srgbClr val="323232"/>
                </a:solidFill>
                <a:latin typeface="Alegreya"/>
              </a:rPr>
            </a:br>
            <a:r>
              <a:rPr lang="fr-CH" altLang="fr-FR" sz="2400">
                <a:solidFill>
                  <a:srgbClr val="323232"/>
                </a:solidFill>
              </a:rPr>
              <a:t>L’information médicale suit le diagnostic, </a:t>
            </a:r>
            <a:br>
              <a:rPr lang="fr-CH" altLang="fr-FR" sz="2400">
                <a:solidFill>
                  <a:srgbClr val="323232"/>
                </a:solidFill>
              </a:rPr>
            </a:br>
            <a:r>
              <a:rPr lang="fr-CH" altLang="fr-FR" sz="2400">
                <a:solidFill>
                  <a:srgbClr val="323232"/>
                </a:solidFill>
              </a:rPr>
              <a:t>l’éducation thérapeutique du patient-e précède le traitement</a:t>
            </a:r>
            <a:br>
              <a:rPr lang="fr-CH" altLang="fr-FR" sz="800" b="1">
                <a:solidFill>
                  <a:srgbClr val="323232"/>
                </a:solidFill>
                <a:latin typeface="Alegreya"/>
              </a:rPr>
            </a:br>
            <a:br>
              <a:rPr lang="fr-CH" altLang="fr-FR" sz="800" b="1">
                <a:solidFill>
                  <a:srgbClr val="323232"/>
                </a:solidFill>
                <a:latin typeface="Alegreya"/>
              </a:rPr>
            </a:br>
            <a:br>
              <a:rPr lang="fr-CH" altLang="fr-FR" sz="800" b="1">
                <a:solidFill>
                  <a:srgbClr val="323232"/>
                </a:solidFill>
                <a:latin typeface="Alegreya"/>
              </a:rPr>
            </a:br>
            <a:br>
              <a:rPr lang="fr-CH" altLang="fr-FR" sz="800" b="1">
                <a:solidFill>
                  <a:srgbClr val="323232"/>
                </a:solidFill>
                <a:latin typeface="Alegreya"/>
              </a:rPr>
            </a:br>
            <a:br>
              <a:rPr lang="fr-CH" altLang="fr-FR" sz="800" b="1">
                <a:solidFill>
                  <a:srgbClr val="323232"/>
                </a:solidFill>
                <a:latin typeface="Alegreya"/>
              </a:rPr>
            </a:br>
            <a:br>
              <a:rPr lang="fr-CH" altLang="fr-FR" sz="800" b="1">
                <a:solidFill>
                  <a:srgbClr val="323232"/>
                </a:solidFill>
                <a:latin typeface="Alegreya"/>
              </a:rPr>
            </a:br>
            <a:endParaRPr lang="fr-CH" altLang="fr-F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contenu 2">
            <a:extLst>
              <a:ext uri="{FF2B5EF4-FFF2-40B4-BE49-F238E27FC236}">
                <a16:creationId xmlns:a16="http://schemas.microsoft.com/office/drawing/2014/main" id="{CC35BA7F-37E8-4C59-8837-DEE0F27D27A1}"/>
              </a:ext>
            </a:extLst>
          </p:cNvPr>
          <p:cNvSpPr>
            <a:spLocks noGrp="1"/>
          </p:cNvSpPr>
          <p:nvPr>
            <p:ph idx="1"/>
          </p:nvPr>
        </p:nvSpPr>
        <p:spPr>
          <a:xfrm>
            <a:off x="827088" y="1492250"/>
            <a:ext cx="7859712" cy="2389188"/>
          </a:xfrm>
        </p:spPr>
        <p:txBody>
          <a:bodyPr/>
          <a:lstStyle/>
          <a:p>
            <a:r>
              <a:rPr lang="fr-CH" altLang="fr-FR"/>
              <a:t>Accompagnement et suivi du patient</a:t>
            </a:r>
          </a:p>
          <a:p>
            <a:r>
              <a:rPr lang="fr-CH" altLang="fr-FR"/>
              <a:t>Préventions des complications</a:t>
            </a:r>
          </a:p>
          <a:p>
            <a:r>
              <a:rPr lang="fr-CH" altLang="fr-FR"/>
              <a:t>Interprofessionnalité</a:t>
            </a:r>
          </a:p>
          <a:p>
            <a:r>
              <a:rPr lang="fr-CH" altLang="fr-FR"/>
              <a:t>Auto-traitement</a:t>
            </a:r>
          </a:p>
        </p:txBody>
      </p:sp>
      <p:sp>
        <p:nvSpPr>
          <p:cNvPr id="24579" name="Espace réservé du numéro de diapositive 3">
            <a:extLst>
              <a:ext uri="{FF2B5EF4-FFF2-40B4-BE49-F238E27FC236}">
                <a16:creationId xmlns:a16="http://schemas.microsoft.com/office/drawing/2014/main" id="{963FE988-2EF1-4A2B-989F-33132BECC25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Univers Com 45 Light" pitchFamily="34" charset="0"/>
              </a:defRPr>
            </a:lvl1pPr>
            <a:lvl2pPr marL="742950" indent="-285750">
              <a:spcBef>
                <a:spcPct val="20000"/>
              </a:spcBef>
              <a:buFont typeface="Arial" panose="020B0604020202020204" pitchFamily="34" charset="0"/>
              <a:buChar char="–"/>
              <a:defRPr sz="2800">
                <a:solidFill>
                  <a:schemeClr val="tx1"/>
                </a:solidFill>
                <a:latin typeface="Univers Com 45 Light" pitchFamily="34" charset="0"/>
              </a:defRPr>
            </a:lvl2pPr>
            <a:lvl3pPr marL="1143000" indent="-228600">
              <a:spcBef>
                <a:spcPct val="20000"/>
              </a:spcBef>
              <a:buFont typeface="Arial" panose="020B0604020202020204" pitchFamily="34" charset="0"/>
              <a:buChar char="•"/>
              <a:defRPr sz="2400">
                <a:solidFill>
                  <a:schemeClr val="tx1"/>
                </a:solidFill>
                <a:latin typeface="Univers Com 45 Light" pitchFamily="34" charset="0"/>
              </a:defRPr>
            </a:lvl3pPr>
            <a:lvl4pPr marL="1600200" indent="-228600">
              <a:spcBef>
                <a:spcPct val="20000"/>
              </a:spcBef>
              <a:buFont typeface="Arial" panose="020B0604020202020204" pitchFamily="34" charset="0"/>
              <a:buChar char="–"/>
              <a:defRPr sz="2000">
                <a:solidFill>
                  <a:schemeClr val="tx1"/>
                </a:solidFill>
                <a:latin typeface="Univers Com 45 Light" pitchFamily="34" charset="0"/>
              </a:defRPr>
            </a:lvl4pPr>
            <a:lvl5pPr marL="2057400" indent="-228600">
              <a:spcBef>
                <a:spcPct val="20000"/>
              </a:spcBef>
              <a:buFont typeface="Arial" panose="020B0604020202020204" pitchFamily="34" charset="0"/>
              <a:buChar char="»"/>
              <a:defRPr sz="2000">
                <a:solidFill>
                  <a:schemeClr val="tx1"/>
                </a:solidFill>
                <a:latin typeface="Univers Com 45 Ligh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9pPr>
          </a:lstStyle>
          <a:p>
            <a:pPr>
              <a:spcBef>
                <a:spcPct val="0"/>
              </a:spcBef>
              <a:buFontTx/>
              <a:buNone/>
            </a:pPr>
            <a:fld id="{BEE83DA8-9E99-46D1-A389-36C9A9881928}" type="slidenum">
              <a:rPr lang="fr-FR" altLang="fr-FR" sz="1200" smtClean="0">
                <a:solidFill>
                  <a:srgbClr val="898989"/>
                </a:solidFill>
                <a:latin typeface="Times New Roman" panose="02020603050405020304" pitchFamily="18" charset="0"/>
              </a:rPr>
              <a:pPr>
                <a:spcBef>
                  <a:spcPct val="0"/>
                </a:spcBef>
                <a:buFontTx/>
                <a:buNone/>
              </a:pPr>
              <a:t>15</a:t>
            </a:fld>
            <a:endParaRPr lang="fr-FR" altLang="fr-FR" sz="1200">
              <a:solidFill>
                <a:srgbClr val="898989"/>
              </a:solidFill>
              <a:latin typeface="Times New Roman" panose="02020603050405020304" pitchFamily="18" charset="0"/>
            </a:endParaRPr>
          </a:p>
        </p:txBody>
      </p:sp>
      <p:sp>
        <p:nvSpPr>
          <p:cNvPr id="24580" name="Titre 1">
            <a:extLst>
              <a:ext uri="{FF2B5EF4-FFF2-40B4-BE49-F238E27FC236}">
                <a16:creationId xmlns:a16="http://schemas.microsoft.com/office/drawing/2014/main" id="{008D8677-34FE-4350-B8AA-1B6EFB7163D1}"/>
              </a:ext>
            </a:extLst>
          </p:cNvPr>
          <p:cNvSpPr>
            <a:spLocks noGrp="1"/>
          </p:cNvSpPr>
          <p:nvPr>
            <p:ph type="title"/>
          </p:nvPr>
        </p:nvSpPr>
        <p:spPr>
          <a:xfrm>
            <a:off x="457200" y="206375"/>
            <a:ext cx="8229600" cy="1008063"/>
          </a:xfrm>
        </p:spPr>
        <p:txBody>
          <a:bodyPr/>
          <a:lstStyle/>
          <a:p>
            <a:r>
              <a:rPr lang="fr-CH" altLang="fr-FR" sz="3600"/>
              <a:t>Prévention secondaire: Education thérapeutique du patient ( ETP)</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contenu 2">
            <a:extLst>
              <a:ext uri="{FF2B5EF4-FFF2-40B4-BE49-F238E27FC236}">
                <a16:creationId xmlns:a16="http://schemas.microsoft.com/office/drawing/2014/main" id="{7ED9FA48-7B4D-4705-BA1B-91C42FABDEEA}"/>
              </a:ext>
            </a:extLst>
          </p:cNvPr>
          <p:cNvSpPr>
            <a:spLocks noGrp="1"/>
          </p:cNvSpPr>
          <p:nvPr>
            <p:ph idx="1"/>
          </p:nvPr>
        </p:nvSpPr>
        <p:spPr>
          <a:xfrm>
            <a:off x="457200" y="1063625"/>
            <a:ext cx="8496300" cy="3168650"/>
          </a:xfrm>
        </p:spPr>
        <p:txBody>
          <a:bodyPr/>
          <a:lstStyle/>
          <a:p>
            <a:pPr marL="0" indent="0">
              <a:lnSpc>
                <a:spcPct val="150000"/>
              </a:lnSpc>
              <a:spcBef>
                <a:spcPct val="0"/>
              </a:spcBef>
              <a:buFont typeface="Arial" panose="020B0604020202020204" pitchFamily="34" charset="0"/>
              <a:buNone/>
            </a:pPr>
            <a:r>
              <a:rPr lang="fr-CH" altLang="fr-FR" sz="2000">
                <a:latin typeface="UniversCom45Light"/>
              </a:rPr>
              <a:t>Le patient obéit			 	Le patient participe</a:t>
            </a:r>
          </a:p>
          <a:p>
            <a:pPr marL="0" indent="0">
              <a:lnSpc>
                <a:spcPct val="150000"/>
              </a:lnSpc>
              <a:spcBef>
                <a:spcPct val="0"/>
              </a:spcBef>
              <a:buFont typeface="Arial" panose="020B0604020202020204" pitchFamily="34" charset="0"/>
              <a:buNone/>
            </a:pPr>
            <a:r>
              <a:rPr lang="fr-CH" altLang="fr-FR" sz="2000">
                <a:latin typeface="UniversCom45Light"/>
              </a:rPr>
              <a:t>Le « patient ment »			L’avis du patient est pris en compte</a:t>
            </a:r>
          </a:p>
          <a:p>
            <a:pPr marL="0" indent="0">
              <a:lnSpc>
                <a:spcPct val="150000"/>
              </a:lnSpc>
              <a:spcBef>
                <a:spcPct val="0"/>
              </a:spcBef>
              <a:buFont typeface="Arial" panose="020B0604020202020204" pitchFamily="34" charset="0"/>
              <a:buNone/>
            </a:pPr>
            <a:r>
              <a:rPr lang="fr-CH" altLang="fr-FR" sz="2000">
                <a:latin typeface="UniversCom45Light"/>
              </a:rPr>
              <a:t>On s’en tient aux directives de la branche	On cherche tous azimuts</a:t>
            </a:r>
          </a:p>
          <a:p>
            <a:pPr marL="0" indent="0">
              <a:lnSpc>
                <a:spcPct val="150000"/>
              </a:lnSpc>
              <a:spcBef>
                <a:spcPct val="0"/>
              </a:spcBef>
              <a:buFont typeface="Arial" panose="020B0604020202020204" pitchFamily="34" charset="0"/>
              <a:buNone/>
            </a:pPr>
            <a:r>
              <a:rPr lang="fr-CH" altLang="fr-FR" sz="2000">
                <a:latin typeface="UniversCom45Light"/>
              </a:rPr>
              <a:t>On « prescrit »,  donne « une ordonnance »  On « recommande » et « conseille »</a:t>
            </a:r>
          </a:p>
          <a:p>
            <a:pPr marL="0" indent="0">
              <a:lnSpc>
                <a:spcPct val="150000"/>
              </a:lnSpc>
              <a:spcBef>
                <a:spcPct val="0"/>
              </a:spcBef>
              <a:buFont typeface="Arial" panose="020B0604020202020204" pitchFamily="34" charset="0"/>
              <a:buNone/>
            </a:pPr>
            <a:r>
              <a:rPr lang="fr-CH" altLang="fr-FR" sz="2000">
                <a:latin typeface="UniversCom45Light"/>
              </a:rPr>
              <a:t>On terrifie le patient pour le convaincre	On établit un partenariat pour 						 prendre les décisions ensemble</a:t>
            </a:r>
            <a:endParaRPr lang="fr-CH" altLang="fr-FR" sz="2000"/>
          </a:p>
          <a:p>
            <a:pPr marL="0" indent="0">
              <a:lnSpc>
                <a:spcPct val="150000"/>
              </a:lnSpc>
              <a:spcBef>
                <a:spcPct val="0"/>
              </a:spcBef>
              <a:buFont typeface="Arial" panose="020B0604020202020204" pitchFamily="34" charset="0"/>
              <a:buNone/>
            </a:pPr>
            <a:r>
              <a:rPr lang="fr-CH" altLang="fr-FR" sz="2000">
                <a:latin typeface="UniversCom45Light"/>
              </a:rPr>
              <a:t>On respecte le consentement éclairé	On respecte le désaccord éclairé			</a:t>
            </a:r>
            <a:endParaRPr lang="fr-CH" altLang="fr-FR" sz="2000"/>
          </a:p>
        </p:txBody>
      </p:sp>
      <p:sp>
        <p:nvSpPr>
          <p:cNvPr id="26627" name="Espace réservé du numéro de diapositive 3">
            <a:extLst>
              <a:ext uri="{FF2B5EF4-FFF2-40B4-BE49-F238E27FC236}">
                <a16:creationId xmlns:a16="http://schemas.microsoft.com/office/drawing/2014/main" id="{20F289C8-BEE8-4BAD-AA6B-4A07385E2BB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Univers Com 45 Light" pitchFamily="34" charset="0"/>
              </a:defRPr>
            </a:lvl1pPr>
            <a:lvl2pPr marL="742950" indent="-285750">
              <a:spcBef>
                <a:spcPct val="20000"/>
              </a:spcBef>
              <a:buFont typeface="Arial" panose="020B0604020202020204" pitchFamily="34" charset="0"/>
              <a:buChar char="–"/>
              <a:defRPr sz="2800">
                <a:solidFill>
                  <a:schemeClr val="tx1"/>
                </a:solidFill>
                <a:latin typeface="Univers Com 45 Light" pitchFamily="34" charset="0"/>
              </a:defRPr>
            </a:lvl2pPr>
            <a:lvl3pPr marL="1143000" indent="-228600">
              <a:spcBef>
                <a:spcPct val="20000"/>
              </a:spcBef>
              <a:buFont typeface="Arial" panose="020B0604020202020204" pitchFamily="34" charset="0"/>
              <a:buChar char="•"/>
              <a:defRPr sz="2400">
                <a:solidFill>
                  <a:schemeClr val="tx1"/>
                </a:solidFill>
                <a:latin typeface="Univers Com 45 Light" pitchFamily="34" charset="0"/>
              </a:defRPr>
            </a:lvl3pPr>
            <a:lvl4pPr marL="1600200" indent="-228600">
              <a:spcBef>
                <a:spcPct val="20000"/>
              </a:spcBef>
              <a:buFont typeface="Arial" panose="020B0604020202020204" pitchFamily="34" charset="0"/>
              <a:buChar char="–"/>
              <a:defRPr sz="2000">
                <a:solidFill>
                  <a:schemeClr val="tx1"/>
                </a:solidFill>
                <a:latin typeface="Univers Com 45 Light" pitchFamily="34" charset="0"/>
              </a:defRPr>
            </a:lvl4pPr>
            <a:lvl5pPr marL="2057400" indent="-228600">
              <a:spcBef>
                <a:spcPct val="20000"/>
              </a:spcBef>
              <a:buFont typeface="Arial" panose="020B0604020202020204" pitchFamily="34" charset="0"/>
              <a:buChar char="»"/>
              <a:defRPr sz="2000">
                <a:solidFill>
                  <a:schemeClr val="tx1"/>
                </a:solidFill>
                <a:latin typeface="Univers Com 45 Ligh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9pPr>
          </a:lstStyle>
          <a:p>
            <a:pPr>
              <a:spcBef>
                <a:spcPct val="0"/>
              </a:spcBef>
              <a:buFontTx/>
              <a:buNone/>
            </a:pPr>
            <a:fld id="{D75EB2EC-C2C6-40DD-8C03-300CCF1F9147}" type="slidenum">
              <a:rPr lang="fr-FR" altLang="fr-FR" sz="1200" smtClean="0">
                <a:solidFill>
                  <a:srgbClr val="898989"/>
                </a:solidFill>
                <a:latin typeface="Times New Roman" panose="02020603050405020304" pitchFamily="18" charset="0"/>
              </a:rPr>
              <a:pPr>
                <a:spcBef>
                  <a:spcPct val="0"/>
                </a:spcBef>
                <a:buFontTx/>
                <a:buNone/>
              </a:pPr>
              <a:t>16</a:t>
            </a:fld>
            <a:endParaRPr lang="fr-FR" altLang="fr-FR" sz="1200">
              <a:solidFill>
                <a:srgbClr val="898989"/>
              </a:solidFill>
              <a:latin typeface="Times New Roman" panose="02020603050405020304" pitchFamily="18" charset="0"/>
            </a:endParaRPr>
          </a:p>
        </p:txBody>
      </p:sp>
      <p:sp>
        <p:nvSpPr>
          <p:cNvPr id="26628" name="Titre 1">
            <a:extLst>
              <a:ext uri="{FF2B5EF4-FFF2-40B4-BE49-F238E27FC236}">
                <a16:creationId xmlns:a16="http://schemas.microsoft.com/office/drawing/2014/main" id="{81BAA546-F341-4A6E-8442-7F1668897B40}"/>
              </a:ext>
            </a:extLst>
          </p:cNvPr>
          <p:cNvSpPr>
            <a:spLocks noGrp="1"/>
          </p:cNvSpPr>
          <p:nvPr>
            <p:ph type="title"/>
          </p:nvPr>
        </p:nvSpPr>
        <p:spPr/>
        <p:txBody>
          <a:bodyPr/>
          <a:lstStyle/>
          <a:p>
            <a:r>
              <a:rPr lang="fr-CH" altLang="fr-FR" sz="2400">
                <a:solidFill>
                  <a:srgbClr val="000000"/>
                </a:solidFill>
                <a:latin typeface="UniversCom55"/>
              </a:rPr>
              <a:t>Une patiente en quête de partenariat</a:t>
            </a:r>
            <a:br>
              <a:rPr lang="fr-CH" altLang="fr-FR" sz="2400">
                <a:solidFill>
                  <a:srgbClr val="000000"/>
                </a:solidFill>
                <a:latin typeface="UniversCom55"/>
              </a:rPr>
            </a:br>
            <a:r>
              <a:rPr lang="fr-CH" altLang="fr-FR" sz="1400" i="1">
                <a:solidFill>
                  <a:srgbClr val="8A8A8A"/>
                </a:solidFill>
                <a:latin typeface="UniversCom45Light"/>
              </a:rPr>
              <a:t>Colette Lasserre Rouiller SPS 9 mai 2019</a:t>
            </a:r>
            <a:endParaRPr lang="fr-CH" altLang="fr-FR"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u contenu 2">
            <a:extLst>
              <a:ext uri="{FF2B5EF4-FFF2-40B4-BE49-F238E27FC236}">
                <a16:creationId xmlns:a16="http://schemas.microsoft.com/office/drawing/2014/main" id="{83CC6E95-A853-43BF-BBD8-4395DCF764A7}"/>
              </a:ext>
            </a:extLst>
          </p:cNvPr>
          <p:cNvSpPr>
            <a:spLocks noGrp="1"/>
          </p:cNvSpPr>
          <p:nvPr>
            <p:ph idx="1"/>
          </p:nvPr>
        </p:nvSpPr>
        <p:spPr>
          <a:xfrm>
            <a:off x="457200" y="1131888"/>
            <a:ext cx="8229600" cy="2921000"/>
          </a:xfrm>
        </p:spPr>
        <p:txBody>
          <a:bodyPr/>
          <a:lstStyle/>
          <a:p>
            <a:pPr marL="0" indent="0">
              <a:lnSpc>
                <a:spcPct val="150000"/>
              </a:lnSpc>
              <a:buFont typeface="Arial" panose="020B0604020202020204" pitchFamily="34" charset="0"/>
              <a:buNone/>
            </a:pPr>
            <a:r>
              <a:rPr lang="fr-CH" altLang="fr-FR" sz="1800" i="1">
                <a:latin typeface="UniversCom45Light"/>
              </a:rPr>
              <a:t>«Selon l’Institute of Healthcare Improvement, l’expérience du patient, la santé de la population et la diminution des coûts par cas sont trois leviers qui permettent de transformer les systèmes sanitaires. Plusieurs études indiquent que la prise en</a:t>
            </a:r>
          </a:p>
          <a:p>
            <a:pPr marL="0" indent="0">
              <a:lnSpc>
                <a:spcPct val="150000"/>
              </a:lnSpc>
              <a:buFont typeface="Arial" panose="020B0604020202020204" pitchFamily="34" charset="0"/>
              <a:buNone/>
            </a:pPr>
            <a:r>
              <a:rPr lang="fr-CH" altLang="fr-FR" sz="1800" i="1">
                <a:latin typeface="UniversCom45Light"/>
              </a:rPr>
              <a:t>compte de l’expérience du patient impacte positivement les indicateurs de résultats des patients (satisfaction, qualité et sécurités des prestations), des soignants (satisfaction, motivation) et de l’institution (renommée, niveau de performance).»</a:t>
            </a:r>
            <a:endParaRPr lang="fr-CH" altLang="fr-FR" i="1"/>
          </a:p>
        </p:txBody>
      </p:sp>
      <p:sp>
        <p:nvSpPr>
          <p:cNvPr id="28675" name="Espace réservé du numéro de diapositive 3">
            <a:extLst>
              <a:ext uri="{FF2B5EF4-FFF2-40B4-BE49-F238E27FC236}">
                <a16:creationId xmlns:a16="http://schemas.microsoft.com/office/drawing/2014/main" id="{21860A88-A75F-40BF-A300-D79ABAA2049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Univers Com 45 Light" pitchFamily="34" charset="0"/>
              </a:defRPr>
            </a:lvl1pPr>
            <a:lvl2pPr marL="742950" indent="-285750">
              <a:spcBef>
                <a:spcPct val="20000"/>
              </a:spcBef>
              <a:buFont typeface="Arial" panose="020B0604020202020204" pitchFamily="34" charset="0"/>
              <a:buChar char="–"/>
              <a:defRPr sz="2800">
                <a:solidFill>
                  <a:schemeClr val="tx1"/>
                </a:solidFill>
                <a:latin typeface="Univers Com 45 Light" pitchFamily="34" charset="0"/>
              </a:defRPr>
            </a:lvl2pPr>
            <a:lvl3pPr marL="1143000" indent="-228600">
              <a:spcBef>
                <a:spcPct val="20000"/>
              </a:spcBef>
              <a:buFont typeface="Arial" panose="020B0604020202020204" pitchFamily="34" charset="0"/>
              <a:buChar char="•"/>
              <a:defRPr sz="2400">
                <a:solidFill>
                  <a:schemeClr val="tx1"/>
                </a:solidFill>
                <a:latin typeface="Univers Com 45 Light" pitchFamily="34" charset="0"/>
              </a:defRPr>
            </a:lvl3pPr>
            <a:lvl4pPr marL="1600200" indent="-228600">
              <a:spcBef>
                <a:spcPct val="20000"/>
              </a:spcBef>
              <a:buFont typeface="Arial" panose="020B0604020202020204" pitchFamily="34" charset="0"/>
              <a:buChar char="–"/>
              <a:defRPr sz="2000">
                <a:solidFill>
                  <a:schemeClr val="tx1"/>
                </a:solidFill>
                <a:latin typeface="Univers Com 45 Light" pitchFamily="34" charset="0"/>
              </a:defRPr>
            </a:lvl4pPr>
            <a:lvl5pPr marL="2057400" indent="-228600">
              <a:spcBef>
                <a:spcPct val="20000"/>
              </a:spcBef>
              <a:buFont typeface="Arial" panose="020B0604020202020204" pitchFamily="34" charset="0"/>
              <a:buChar char="»"/>
              <a:defRPr sz="2000">
                <a:solidFill>
                  <a:schemeClr val="tx1"/>
                </a:solidFill>
                <a:latin typeface="Univers Com 45 Ligh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9pPr>
          </a:lstStyle>
          <a:p>
            <a:pPr>
              <a:spcBef>
                <a:spcPct val="0"/>
              </a:spcBef>
              <a:buFontTx/>
              <a:buNone/>
            </a:pPr>
            <a:fld id="{02042C30-173A-4914-AE74-F661BD8D7E13}" type="slidenum">
              <a:rPr lang="fr-FR" altLang="fr-FR" sz="1200" smtClean="0">
                <a:solidFill>
                  <a:srgbClr val="898989"/>
                </a:solidFill>
                <a:latin typeface="Times New Roman" panose="02020603050405020304" pitchFamily="18" charset="0"/>
              </a:rPr>
              <a:pPr>
                <a:spcBef>
                  <a:spcPct val="0"/>
                </a:spcBef>
                <a:buFontTx/>
                <a:buNone/>
              </a:pPr>
              <a:t>17</a:t>
            </a:fld>
            <a:endParaRPr lang="fr-FR" altLang="fr-FR" sz="1200">
              <a:solidFill>
                <a:srgbClr val="898989"/>
              </a:solidFill>
              <a:latin typeface="Times New Roman" panose="02020603050405020304" pitchFamily="18" charset="0"/>
            </a:endParaRPr>
          </a:p>
        </p:txBody>
      </p:sp>
      <p:sp>
        <p:nvSpPr>
          <p:cNvPr id="28676" name="Titre 1">
            <a:extLst>
              <a:ext uri="{FF2B5EF4-FFF2-40B4-BE49-F238E27FC236}">
                <a16:creationId xmlns:a16="http://schemas.microsoft.com/office/drawing/2014/main" id="{799E6829-4A90-4D6F-BCF3-7A496F59E801}"/>
              </a:ext>
            </a:extLst>
          </p:cNvPr>
          <p:cNvSpPr>
            <a:spLocks noGrp="1"/>
          </p:cNvSpPr>
          <p:nvPr>
            <p:ph type="title"/>
          </p:nvPr>
        </p:nvSpPr>
        <p:spPr/>
        <p:txBody>
          <a:bodyPr/>
          <a:lstStyle/>
          <a:p>
            <a:r>
              <a:rPr lang="fr-CH" altLang="fr-FR" sz="2400">
                <a:solidFill>
                  <a:srgbClr val="072C62"/>
                </a:solidFill>
                <a:latin typeface="UniversCom45Light"/>
              </a:rPr>
              <a:t>Séminaire Pratique Santé – </a:t>
            </a:r>
            <a:r>
              <a:rPr lang="fr-CH" altLang="fr-FR" sz="2400" b="1">
                <a:solidFill>
                  <a:srgbClr val="072C62"/>
                </a:solidFill>
                <a:latin typeface="UniversCom45Light"/>
              </a:rPr>
              <a:t>SPS 2019</a:t>
            </a:r>
            <a:br>
              <a:rPr lang="fr-CH" altLang="fr-FR" sz="2400">
                <a:solidFill>
                  <a:srgbClr val="072C62"/>
                </a:solidFill>
                <a:latin typeface="UniversCom45Light"/>
              </a:rPr>
            </a:br>
            <a:r>
              <a:rPr lang="fr-CH" altLang="fr-FR" sz="1800" i="1">
                <a:solidFill>
                  <a:srgbClr val="072C62"/>
                </a:solidFill>
                <a:latin typeface="UniversCom45Light"/>
              </a:rPr>
              <a:t>Pierrette Chenevard</a:t>
            </a:r>
            <a:endParaRPr lang="fr-CH" altLang="fr-FR" sz="1800" i="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a:extLst>
              <a:ext uri="{FF2B5EF4-FFF2-40B4-BE49-F238E27FC236}">
                <a16:creationId xmlns:a16="http://schemas.microsoft.com/office/drawing/2014/main" id="{5044E707-7FEF-4028-A1D6-71B8C36D86F9}"/>
              </a:ext>
            </a:extLst>
          </p:cNvPr>
          <p:cNvSpPr>
            <a:spLocks noGrp="1"/>
          </p:cNvSpPr>
          <p:nvPr>
            <p:ph type="title"/>
          </p:nvPr>
        </p:nvSpPr>
        <p:spPr/>
        <p:txBody>
          <a:bodyPr/>
          <a:lstStyle/>
          <a:p>
            <a:r>
              <a:rPr lang="fr-CH" altLang="fr-FR" sz="2000"/>
              <a:t>OBSAN DOSSIER 44 (2015): Les programmes de prise en charge des maladies chroniques et de la multimorbidité en Suisse</a:t>
            </a:r>
            <a:br>
              <a:rPr lang="fr-CH" altLang="fr-FR" sz="2000"/>
            </a:br>
            <a:r>
              <a:rPr lang="fr-CH" altLang="fr-FR" sz="1800" i="1"/>
              <a:t>Sonja Ebert, Isabelle Peytremann-Bridevaux, Nicolas Senn</a:t>
            </a:r>
          </a:p>
        </p:txBody>
      </p:sp>
      <p:sp>
        <p:nvSpPr>
          <p:cNvPr id="3" name="Espace réservé du contenu 2">
            <a:extLst>
              <a:ext uri="{FF2B5EF4-FFF2-40B4-BE49-F238E27FC236}">
                <a16:creationId xmlns:a16="http://schemas.microsoft.com/office/drawing/2014/main" id="{5B885A36-FD06-442E-8181-6DCFBB66EFA0}"/>
              </a:ext>
            </a:extLst>
          </p:cNvPr>
          <p:cNvSpPr>
            <a:spLocks noGrp="1"/>
          </p:cNvSpPr>
          <p:nvPr>
            <p:ph idx="1"/>
          </p:nvPr>
        </p:nvSpPr>
        <p:spPr>
          <a:xfrm>
            <a:off x="457200" y="1306513"/>
            <a:ext cx="8229600" cy="2921000"/>
          </a:xfrm>
        </p:spPr>
        <p:txBody>
          <a:bodyPr/>
          <a:lstStyle/>
          <a:p>
            <a:pPr>
              <a:lnSpc>
                <a:spcPct val="150000"/>
              </a:lnSpc>
              <a:defRPr/>
            </a:pPr>
            <a:r>
              <a:rPr lang="fr-CH" sz="2400" i="1" dirty="0"/>
              <a:t>«</a:t>
            </a:r>
            <a:r>
              <a:rPr lang="fr-CH" sz="2000" i="1" dirty="0"/>
              <a:t>Le </a:t>
            </a:r>
            <a:r>
              <a:rPr lang="fr-CH" sz="2000" i="1" dirty="0" err="1"/>
              <a:t>Chronic</a:t>
            </a:r>
            <a:r>
              <a:rPr lang="fr-CH" sz="2000" i="1" dirty="0"/>
              <a:t> Care Model ( CCM) de Wagner est le seul modèle théorique reconnu et validé permettant une analyse des programmes s’occupant de maladies chroniques.»</a:t>
            </a:r>
          </a:p>
          <a:p>
            <a:pPr>
              <a:lnSpc>
                <a:spcPct val="150000"/>
              </a:lnSpc>
              <a:defRPr/>
            </a:pPr>
            <a:r>
              <a:rPr lang="fr-CH" sz="2000" dirty="0"/>
              <a:t>Le </a:t>
            </a:r>
            <a:r>
              <a:rPr lang="fr-CH" sz="2000" dirty="0" err="1"/>
              <a:t>Chronic</a:t>
            </a:r>
            <a:r>
              <a:rPr lang="fr-CH" sz="2000" dirty="0"/>
              <a:t>  Care Model est donc la référence quant on parle de «</a:t>
            </a:r>
            <a:r>
              <a:rPr lang="fr-CH" sz="2000" dirty="0" err="1"/>
              <a:t>chronic</a:t>
            </a:r>
            <a:r>
              <a:rPr lang="fr-CH" sz="2000" dirty="0"/>
              <a:t> care management».</a:t>
            </a:r>
            <a:endParaRPr lang="fr-FR" sz="2000" dirty="0"/>
          </a:p>
          <a:p>
            <a:pPr marL="0" indent="0">
              <a:buFont typeface="Arial" panose="020B0604020202020204" pitchFamily="34" charset="0"/>
              <a:buNone/>
              <a:defRPr/>
            </a:pPr>
            <a:endParaRPr lang="fr-CH" dirty="0"/>
          </a:p>
        </p:txBody>
      </p:sp>
      <p:sp>
        <p:nvSpPr>
          <p:cNvPr id="30724" name="Espace réservé du numéro de diapositive 3">
            <a:extLst>
              <a:ext uri="{FF2B5EF4-FFF2-40B4-BE49-F238E27FC236}">
                <a16:creationId xmlns:a16="http://schemas.microsoft.com/office/drawing/2014/main" id="{7A8AC0A2-AC6E-4E09-B955-59F75A5CBDF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Univers Com 45 Light" pitchFamily="34" charset="0"/>
              </a:defRPr>
            </a:lvl1pPr>
            <a:lvl2pPr marL="742950" indent="-285750">
              <a:spcBef>
                <a:spcPct val="20000"/>
              </a:spcBef>
              <a:buFont typeface="Arial" panose="020B0604020202020204" pitchFamily="34" charset="0"/>
              <a:buChar char="–"/>
              <a:defRPr sz="2800">
                <a:solidFill>
                  <a:schemeClr val="tx1"/>
                </a:solidFill>
                <a:latin typeface="Univers Com 45 Light" pitchFamily="34" charset="0"/>
              </a:defRPr>
            </a:lvl2pPr>
            <a:lvl3pPr marL="1143000" indent="-228600">
              <a:spcBef>
                <a:spcPct val="20000"/>
              </a:spcBef>
              <a:buFont typeface="Arial" panose="020B0604020202020204" pitchFamily="34" charset="0"/>
              <a:buChar char="•"/>
              <a:defRPr sz="2400">
                <a:solidFill>
                  <a:schemeClr val="tx1"/>
                </a:solidFill>
                <a:latin typeface="Univers Com 45 Light" pitchFamily="34" charset="0"/>
              </a:defRPr>
            </a:lvl3pPr>
            <a:lvl4pPr marL="1600200" indent="-228600">
              <a:spcBef>
                <a:spcPct val="20000"/>
              </a:spcBef>
              <a:buFont typeface="Arial" panose="020B0604020202020204" pitchFamily="34" charset="0"/>
              <a:buChar char="–"/>
              <a:defRPr sz="2000">
                <a:solidFill>
                  <a:schemeClr val="tx1"/>
                </a:solidFill>
                <a:latin typeface="Univers Com 45 Light" pitchFamily="34" charset="0"/>
              </a:defRPr>
            </a:lvl4pPr>
            <a:lvl5pPr marL="2057400" indent="-228600">
              <a:spcBef>
                <a:spcPct val="20000"/>
              </a:spcBef>
              <a:buFont typeface="Arial" panose="020B0604020202020204" pitchFamily="34" charset="0"/>
              <a:buChar char="»"/>
              <a:defRPr sz="2000">
                <a:solidFill>
                  <a:schemeClr val="tx1"/>
                </a:solidFill>
                <a:latin typeface="Univers Com 45 Ligh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9pPr>
          </a:lstStyle>
          <a:p>
            <a:pPr>
              <a:spcBef>
                <a:spcPct val="0"/>
              </a:spcBef>
              <a:buFontTx/>
              <a:buNone/>
            </a:pPr>
            <a:fld id="{F2AEA525-83D9-4CBB-8488-4D5057D0F612}" type="slidenum">
              <a:rPr lang="fr-FR" altLang="fr-FR" sz="1200" smtClean="0">
                <a:solidFill>
                  <a:srgbClr val="898989"/>
                </a:solidFill>
                <a:latin typeface="Times New Roman" panose="02020603050405020304" pitchFamily="18" charset="0"/>
              </a:rPr>
              <a:pPr>
                <a:spcBef>
                  <a:spcPct val="0"/>
                </a:spcBef>
                <a:buFontTx/>
                <a:buNone/>
              </a:pPr>
              <a:t>18</a:t>
            </a:fld>
            <a:endParaRPr lang="fr-FR" altLang="fr-FR" sz="1200">
              <a:solidFill>
                <a:srgbClr val="898989"/>
              </a:solidFill>
              <a:latin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u contenu 2">
            <a:extLst>
              <a:ext uri="{FF2B5EF4-FFF2-40B4-BE49-F238E27FC236}">
                <a16:creationId xmlns:a16="http://schemas.microsoft.com/office/drawing/2014/main" id="{6CF6C03C-3B14-4024-AE28-699C811E22E4}"/>
              </a:ext>
            </a:extLst>
          </p:cNvPr>
          <p:cNvSpPr>
            <a:spLocks noGrp="1"/>
          </p:cNvSpPr>
          <p:nvPr>
            <p:ph idx="1"/>
          </p:nvPr>
        </p:nvSpPr>
        <p:spPr>
          <a:xfrm>
            <a:off x="457200" y="1258888"/>
            <a:ext cx="8229600" cy="3060700"/>
          </a:xfrm>
        </p:spPr>
        <p:txBody>
          <a:bodyPr/>
          <a:lstStyle/>
          <a:p>
            <a:r>
              <a:rPr lang="fr-CH" altLang="fr-FR" sz="1800"/>
              <a:t>CONSTAT frustrant vécu dans la pratique clinique: des médecins biens formés et bienveillants échouaient à atteindre un haut niveau de contrôle des maladies chroniques pour leurs patients.</a:t>
            </a:r>
          </a:p>
          <a:p>
            <a:endParaRPr lang="fr-CH" altLang="fr-FR" sz="1800"/>
          </a:p>
          <a:p>
            <a:r>
              <a:rPr lang="fr-CH" altLang="fr-FR" sz="1800"/>
              <a:t>ANALYSE de la littérature médicale fournissait des évidences: des changements pourraient améliorer ces résultats</a:t>
            </a:r>
          </a:p>
          <a:p>
            <a:endParaRPr lang="fr-CH" altLang="fr-FR" sz="1800"/>
          </a:p>
          <a:p>
            <a:r>
              <a:rPr lang="fr-CH" altLang="fr-FR" sz="1800"/>
              <a:t>MODELISATION: pour pouvoir communiquer ces évidences à la communauté des praticiens d’une manière qu’ils puissent les juger utiles.</a:t>
            </a:r>
          </a:p>
        </p:txBody>
      </p:sp>
      <p:sp>
        <p:nvSpPr>
          <p:cNvPr id="32771" name="Espace réservé du numéro de diapositive 3">
            <a:extLst>
              <a:ext uri="{FF2B5EF4-FFF2-40B4-BE49-F238E27FC236}">
                <a16:creationId xmlns:a16="http://schemas.microsoft.com/office/drawing/2014/main" id="{D72FFCC8-7CEB-4DC1-A4D9-C23024F45C0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Univers Com 45 Light" pitchFamily="34" charset="0"/>
              </a:defRPr>
            </a:lvl1pPr>
            <a:lvl2pPr marL="742950" indent="-285750">
              <a:spcBef>
                <a:spcPct val="20000"/>
              </a:spcBef>
              <a:buFont typeface="Arial" panose="020B0604020202020204" pitchFamily="34" charset="0"/>
              <a:buChar char="–"/>
              <a:defRPr sz="2800">
                <a:solidFill>
                  <a:schemeClr val="tx1"/>
                </a:solidFill>
                <a:latin typeface="Univers Com 45 Light" pitchFamily="34" charset="0"/>
              </a:defRPr>
            </a:lvl2pPr>
            <a:lvl3pPr marL="1143000" indent="-228600">
              <a:spcBef>
                <a:spcPct val="20000"/>
              </a:spcBef>
              <a:buFont typeface="Arial" panose="020B0604020202020204" pitchFamily="34" charset="0"/>
              <a:buChar char="•"/>
              <a:defRPr sz="2400">
                <a:solidFill>
                  <a:schemeClr val="tx1"/>
                </a:solidFill>
                <a:latin typeface="Univers Com 45 Light" pitchFamily="34" charset="0"/>
              </a:defRPr>
            </a:lvl3pPr>
            <a:lvl4pPr marL="1600200" indent="-228600">
              <a:spcBef>
                <a:spcPct val="20000"/>
              </a:spcBef>
              <a:buFont typeface="Arial" panose="020B0604020202020204" pitchFamily="34" charset="0"/>
              <a:buChar char="–"/>
              <a:defRPr sz="2000">
                <a:solidFill>
                  <a:schemeClr val="tx1"/>
                </a:solidFill>
                <a:latin typeface="Univers Com 45 Light" pitchFamily="34" charset="0"/>
              </a:defRPr>
            </a:lvl4pPr>
            <a:lvl5pPr marL="2057400" indent="-228600">
              <a:spcBef>
                <a:spcPct val="20000"/>
              </a:spcBef>
              <a:buFont typeface="Arial" panose="020B0604020202020204" pitchFamily="34" charset="0"/>
              <a:buChar char="»"/>
              <a:defRPr sz="2000">
                <a:solidFill>
                  <a:schemeClr val="tx1"/>
                </a:solidFill>
                <a:latin typeface="Univers Com 45 Ligh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9pPr>
          </a:lstStyle>
          <a:p>
            <a:pPr>
              <a:spcBef>
                <a:spcPct val="0"/>
              </a:spcBef>
              <a:buFontTx/>
              <a:buNone/>
            </a:pPr>
            <a:fld id="{73C3D1C4-5D23-4C33-B5A4-CC5946D61B5D}" type="slidenum">
              <a:rPr lang="fr-FR" altLang="fr-FR" sz="1200" smtClean="0">
                <a:solidFill>
                  <a:srgbClr val="898989"/>
                </a:solidFill>
                <a:latin typeface="Times New Roman" panose="02020603050405020304" pitchFamily="18" charset="0"/>
              </a:rPr>
              <a:pPr>
                <a:spcBef>
                  <a:spcPct val="0"/>
                </a:spcBef>
                <a:buFontTx/>
                <a:buNone/>
              </a:pPr>
              <a:t>19</a:t>
            </a:fld>
            <a:endParaRPr lang="fr-FR" altLang="fr-FR" sz="1200">
              <a:solidFill>
                <a:srgbClr val="898989"/>
              </a:solidFill>
              <a:latin typeface="Times New Roman" panose="02020603050405020304" pitchFamily="18" charset="0"/>
            </a:endParaRPr>
          </a:p>
        </p:txBody>
      </p:sp>
      <p:sp>
        <p:nvSpPr>
          <p:cNvPr id="32772" name="Titre 1">
            <a:extLst>
              <a:ext uri="{FF2B5EF4-FFF2-40B4-BE49-F238E27FC236}">
                <a16:creationId xmlns:a16="http://schemas.microsoft.com/office/drawing/2014/main" id="{BD8F4224-65BA-4693-B2BB-5820F7FC7C55}"/>
              </a:ext>
            </a:extLst>
          </p:cNvPr>
          <p:cNvSpPr>
            <a:spLocks noGrp="1"/>
          </p:cNvSpPr>
          <p:nvPr>
            <p:ph type="title"/>
          </p:nvPr>
        </p:nvSpPr>
        <p:spPr>
          <a:xfrm>
            <a:off x="179388" y="206375"/>
            <a:ext cx="8856662" cy="857250"/>
          </a:xfrm>
        </p:spPr>
        <p:txBody>
          <a:bodyPr/>
          <a:lstStyle/>
          <a:p>
            <a:r>
              <a:rPr lang="fr-FR" altLang="fr-FR" sz="2000"/>
              <a:t>Interview d’Edward Wagner par Chris Ham ( Youtube le 20 janvier 2014).</a:t>
            </a:r>
            <a:br>
              <a:rPr lang="fr-FR" altLang="fr-FR" sz="2000"/>
            </a:br>
            <a:br>
              <a:rPr lang="fr-FR" altLang="fr-FR" sz="1000"/>
            </a:br>
            <a:r>
              <a:rPr lang="fr-FR" altLang="fr-FR" sz="2000" i="1"/>
              <a:t>1.</a:t>
            </a:r>
            <a:r>
              <a:rPr lang="fr-CH" altLang="fr-FR" sz="2000" i="1"/>
              <a:t>Comment est née l’idée du  Chronic Care Model?</a:t>
            </a:r>
            <a:endParaRPr lang="fr-CH" altLang="fr-F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a:extLst>
              <a:ext uri="{FF2B5EF4-FFF2-40B4-BE49-F238E27FC236}">
                <a16:creationId xmlns:a16="http://schemas.microsoft.com/office/drawing/2014/main" id="{5AA96D5D-C37C-4B24-A040-4EE49798C7F5}"/>
              </a:ext>
            </a:extLst>
          </p:cNvPr>
          <p:cNvSpPr>
            <a:spLocks noGrp="1"/>
          </p:cNvSpPr>
          <p:nvPr>
            <p:ph type="title"/>
          </p:nvPr>
        </p:nvSpPr>
        <p:spPr>
          <a:xfrm>
            <a:off x="34925" y="233363"/>
            <a:ext cx="8723313" cy="857250"/>
          </a:xfrm>
        </p:spPr>
        <p:txBody>
          <a:bodyPr/>
          <a:lstStyle/>
          <a:p>
            <a:r>
              <a:rPr lang="fr-CH" altLang="fr-FR"/>
              <a:t>De quelle prévention parle-t-on?</a:t>
            </a:r>
          </a:p>
        </p:txBody>
      </p:sp>
      <p:sp>
        <p:nvSpPr>
          <p:cNvPr id="7171" name="Espace réservé du contenu 2">
            <a:extLst>
              <a:ext uri="{FF2B5EF4-FFF2-40B4-BE49-F238E27FC236}">
                <a16:creationId xmlns:a16="http://schemas.microsoft.com/office/drawing/2014/main" id="{DE2C50F2-BD8F-43FA-8266-4DEE3277D235}"/>
              </a:ext>
            </a:extLst>
          </p:cNvPr>
          <p:cNvSpPr>
            <a:spLocks noGrp="1"/>
          </p:cNvSpPr>
          <p:nvPr>
            <p:ph idx="1"/>
          </p:nvPr>
        </p:nvSpPr>
        <p:spPr>
          <a:xfrm>
            <a:off x="457200" y="1131888"/>
            <a:ext cx="8229600" cy="2921000"/>
          </a:xfrm>
        </p:spPr>
        <p:txBody>
          <a:bodyPr/>
          <a:lstStyle/>
          <a:p>
            <a:pPr marL="0" indent="0">
              <a:buFont typeface="Arial" panose="020B0604020202020204" pitchFamily="34" charset="0"/>
              <a:buNone/>
            </a:pPr>
            <a:r>
              <a:rPr lang="fr-CH" altLang="fr-FR"/>
              <a:t>1.Prévention primaire: eviprev</a:t>
            </a:r>
          </a:p>
          <a:p>
            <a:pPr marL="0" indent="0">
              <a:buFont typeface="Arial" panose="020B0604020202020204" pitchFamily="34" charset="0"/>
              <a:buNone/>
            </a:pPr>
            <a:r>
              <a:rPr lang="fr-CH" altLang="fr-FR"/>
              <a:t>2.Prévention secondaire: suivi des maladies     	chroniques et interprofessionnalité</a:t>
            </a:r>
          </a:p>
          <a:p>
            <a:pPr marL="0" indent="0">
              <a:buFont typeface="Arial" panose="020B0604020202020204" pitchFamily="34" charset="0"/>
              <a:buNone/>
            </a:pPr>
            <a:r>
              <a:rPr lang="fr-CH" altLang="fr-FR"/>
              <a:t>3.Promotion de la santé dans l’espace publique: 	mesures structurelles</a:t>
            </a:r>
          </a:p>
        </p:txBody>
      </p:sp>
      <p:sp>
        <p:nvSpPr>
          <p:cNvPr id="7172" name="Espace réservé du numéro de diapositive 3">
            <a:extLst>
              <a:ext uri="{FF2B5EF4-FFF2-40B4-BE49-F238E27FC236}">
                <a16:creationId xmlns:a16="http://schemas.microsoft.com/office/drawing/2014/main" id="{CCCB0A05-0447-4E1B-88C2-0E6D6B2B47D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Univers Com 45 Light" pitchFamily="34" charset="0"/>
              </a:defRPr>
            </a:lvl1pPr>
            <a:lvl2pPr marL="742950" indent="-285750">
              <a:spcBef>
                <a:spcPct val="20000"/>
              </a:spcBef>
              <a:buFont typeface="Arial" panose="020B0604020202020204" pitchFamily="34" charset="0"/>
              <a:buChar char="–"/>
              <a:defRPr sz="2800">
                <a:solidFill>
                  <a:schemeClr val="tx1"/>
                </a:solidFill>
                <a:latin typeface="Univers Com 45 Light" pitchFamily="34" charset="0"/>
              </a:defRPr>
            </a:lvl2pPr>
            <a:lvl3pPr marL="1143000" indent="-228600">
              <a:spcBef>
                <a:spcPct val="20000"/>
              </a:spcBef>
              <a:buFont typeface="Arial" panose="020B0604020202020204" pitchFamily="34" charset="0"/>
              <a:buChar char="•"/>
              <a:defRPr sz="2400">
                <a:solidFill>
                  <a:schemeClr val="tx1"/>
                </a:solidFill>
                <a:latin typeface="Univers Com 45 Light" pitchFamily="34" charset="0"/>
              </a:defRPr>
            </a:lvl3pPr>
            <a:lvl4pPr marL="1600200" indent="-228600">
              <a:spcBef>
                <a:spcPct val="20000"/>
              </a:spcBef>
              <a:buFont typeface="Arial" panose="020B0604020202020204" pitchFamily="34" charset="0"/>
              <a:buChar char="–"/>
              <a:defRPr sz="2000">
                <a:solidFill>
                  <a:schemeClr val="tx1"/>
                </a:solidFill>
                <a:latin typeface="Univers Com 45 Light" pitchFamily="34" charset="0"/>
              </a:defRPr>
            </a:lvl4pPr>
            <a:lvl5pPr marL="2057400" indent="-228600">
              <a:spcBef>
                <a:spcPct val="20000"/>
              </a:spcBef>
              <a:buFont typeface="Arial" panose="020B0604020202020204" pitchFamily="34" charset="0"/>
              <a:buChar char="»"/>
              <a:defRPr sz="2000">
                <a:solidFill>
                  <a:schemeClr val="tx1"/>
                </a:solidFill>
                <a:latin typeface="Univers Com 45 Ligh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9pPr>
          </a:lstStyle>
          <a:p>
            <a:pPr>
              <a:spcBef>
                <a:spcPct val="0"/>
              </a:spcBef>
              <a:buFontTx/>
              <a:buNone/>
            </a:pPr>
            <a:fld id="{7AF418CB-97E4-4C63-89B9-282CE1C44396}" type="slidenum">
              <a:rPr lang="fr-FR" altLang="fr-FR" sz="1200" smtClean="0">
                <a:solidFill>
                  <a:srgbClr val="898989"/>
                </a:solidFill>
                <a:latin typeface="Times New Roman" panose="02020603050405020304" pitchFamily="18" charset="0"/>
              </a:rPr>
              <a:pPr>
                <a:spcBef>
                  <a:spcPct val="0"/>
                </a:spcBef>
                <a:buFontTx/>
                <a:buNone/>
              </a:pPr>
              <a:t>2</a:t>
            </a:fld>
            <a:endParaRPr lang="fr-FR" altLang="fr-FR" sz="1200">
              <a:solidFill>
                <a:srgbClr val="898989"/>
              </a:solidFill>
              <a:latin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contenu 2">
            <a:extLst>
              <a:ext uri="{FF2B5EF4-FFF2-40B4-BE49-F238E27FC236}">
                <a16:creationId xmlns:a16="http://schemas.microsoft.com/office/drawing/2014/main" id="{CADF448C-BAD7-43A8-843F-F91D3AFCD8D5}"/>
              </a:ext>
            </a:extLst>
          </p:cNvPr>
          <p:cNvSpPr>
            <a:spLocks noGrp="1"/>
          </p:cNvSpPr>
          <p:nvPr>
            <p:ph idx="1"/>
          </p:nvPr>
        </p:nvSpPr>
        <p:spPr>
          <a:xfrm>
            <a:off x="444500" y="1322388"/>
            <a:ext cx="8229600" cy="2921000"/>
          </a:xfrm>
        </p:spPr>
        <p:txBody>
          <a:bodyPr/>
          <a:lstStyle/>
          <a:p>
            <a:pPr>
              <a:defRPr/>
            </a:pPr>
            <a:r>
              <a:rPr lang="fr-CH" sz="1800" dirty="0"/>
              <a:t>Alors que le patient prend la décision concernant la gestion de son traitement et de sa maladie, dans 99.9 % des cas il n’était pas considéré.</a:t>
            </a:r>
          </a:p>
          <a:p>
            <a:pPr marL="0" indent="0">
              <a:buFont typeface="Arial" panose="020B0604020202020204" pitchFamily="34" charset="0"/>
              <a:buNone/>
              <a:defRPr/>
            </a:pPr>
            <a:endParaRPr lang="fr-CH" sz="1800" dirty="0"/>
          </a:p>
          <a:p>
            <a:pPr>
              <a:defRPr/>
            </a:pPr>
            <a:r>
              <a:rPr lang="fr-CH" sz="1800" dirty="0"/>
              <a:t>L’avis du patient ne faisait pas partie de l’équation!</a:t>
            </a:r>
          </a:p>
          <a:p>
            <a:pPr>
              <a:defRPr/>
            </a:pPr>
            <a:endParaRPr lang="fr-CH" sz="1800" dirty="0"/>
          </a:p>
          <a:p>
            <a:pPr>
              <a:defRPr/>
            </a:pPr>
            <a:r>
              <a:rPr lang="fr-CH" sz="1800" dirty="0"/>
              <a:t>Les soins médicaux faisait tout le management en présumant que le patient ferait exactement tout ce qui lui a été dit de faire en rentrant à la maison.</a:t>
            </a:r>
          </a:p>
          <a:p>
            <a:pPr marL="0" indent="0">
              <a:buFont typeface="Arial" panose="020B0604020202020204" pitchFamily="34" charset="0"/>
              <a:buNone/>
              <a:defRPr/>
            </a:pPr>
            <a:endParaRPr lang="fr-CH" altLang="fr-FR" dirty="0"/>
          </a:p>
        </p:txBody>
      </p:sp>
      <p:sp>
        <p:nvSpPr>
          <p:cNvPr id="34819" name="Espace réservé du numéro de diapositive 3">
            <a:extLst>
              <a:ext uri="{FF2B5EF4-FFF2-40B4-BE49-F238E27FC236}">
                <a16:creationId xmlns:a16="http://schemas.microsoft.com/office/drawing/2014/main" id="{ACBC7221-E121-45C0-9CFD-212F3379089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Univers Com 45 Light" pitchFamily="34" charset="0"/>
              </a:defRPr>
            </a:lvl1pPr>
            <a:lvl2pPr marL="742950" indent="-285750">
              <a:spcBef>
                <a:spcPct val="20000"/>
              </a:spcBef>
              <a:buFont typeface="Arial" panose="020B0604020202020204" pitchFamily="34" charset="0"/>
              <a:buChar char="–"/>
              <a:defRPr sz="2800">
                <a:solidFill>
                  <a:schemeClr val="tx1"/>
                </a:solidFill>
                <a:latin typeface="Univers Com 45 Light" pitchFamily="34" charset="0"/>
              </a:defRPr>
            </a:lvl2pPr>
            <a:lvl3pPr marL="1143000" indent="-228600">
              <a:spcBef>
                <a:spcPct val="20000"/>
              </a:spcBef>
              <a:buFont typeface="Arial" panose="020B0604020202020204" pitchFamily="34" charset="0"/>
              <a:buChar char="•"/>
              <a:defRPr sz="2400">
                <a:solidFill>
                  <a:schemeClr val="tx1"/>
                </a:solidFill>
                <a:latin typeface="Univers Com 45 Light" pitchFamily="34" charset="0"/>
              </a:defRPr>
            </a:lvl3pPr>
            <a:lvl4pPr marL="1600200" indent="-228600">
              <a:spcBef>
                <a:spcPct val="20000"/>
              </a:spcBef>
              <a:buFont typeface="Arial" panose="020B0604020202020204" pitchFamily="34" charset="0"/>
              <a:buChar char="–"/>
              <a:defRPr sz="2000">
                <a:solidFill>
                  <a:schemeClr val="tx1"/>
                </a:solidFill>
                <a:latin typeface="Univers Com 45 Light" pitchFamily="34" charset="0"/>
              </a:defRPr>
            </a:lvl4pPr>
            <a:lvl5pPr marL="2057400" indent="-228600">
              <a:spcBef>
                <a:spcPct val="20000"/>
              </a:spcBef>
              <a:buFont typeface="Arial" panose="020B0604020202020204" pitchFamily="34" charset="0"/>
              <a:buChar char="»"/>
              <a:defRPr sz="2000">
                <a:solidFill>
                  <a:schemeClr val="tx1"/>
                </a:solidFill>
                <a:latin typeface="Univers Com 45 Ligh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9pPr>
          </a:lstStyle>
          <a:p>
            <a:pPr>
              <a:spcBef>
                <a:spcPct val="0"/>
              </a:spcBef>
              <a:buFontTx/>
              <a:buNone/>
            </a:pPr>
            <a:fld id="{C71A8D41-5661-4B82-B04C-6730D552AD51}" type="slidenum">
              <a:rPr lang="fr-FR" altLang="fr-FR" sz="1200" smtClean="0">
                <a:solidFill>
                  <a:srgbClr val="898989"/>
                </a:solidFill>
                <a:latin typeface="Times New Roman" panose="02020603050405020304" pitchFamily="18" charset="0"/>
              </a:rPr>
              <a:pPr>
                <a:spcBef>
                  <a:spcPct val="0"/>
                </a:spcBef>
                <a:buFontTx/>
                <a:buNone/>
              </a:pPr>
              <a:t>20</a:t>
            </a:fld>
            <a:endParaRPr lang="fr-FR" altLang="fr-FR" sz="1200">
              <a:solidFill>
                <a:srgbClr val="898989"/>
              </a:solidFill>
              <a:latin typeface="Times New Roman" panose="02020603050405020304" pitchFamily="18" charset="0"/>
            </a:endParaRPr>
          </a:p>
        </p:txBody>
      </p:sp>
      <p:sp>
        <p:nvSpPr>
          <p:cNvPr id="34820" name="Titre 1">
            <a:extLst>
              <a:ext uri="{FF2B5EF4-FFF2-40B4-BE49-F238E27FC236}">
                <a16:creationId xmlns:a16="http://schemas.microsoft.com/office/drawing/2014/main" id="{59EF7D28-CCF7-4C55-9547-00BA8429E895}"/>
              </a:ext>
            </a:extLst>
          </p:cNvPr>
          <p:cNvSpPr>
            <a:spLocks noGrp="1"/>
          </p:cNvSpPr>
          <p:nvPr>
            <p:ph type="title"/>
          </p:nvPr>
        </p:nvSpPr>
        <p:spPr/>
        <p:txBody>
          <a:bodyPr/>
          <a:lstStyle/>
          <a:p>
            <a:r>
              <a:rPr lang="fr-CH" altLang="fr-FR" sz="2400" i="1"/>
              <a:t>2. Quel est le rôle du patient dans le CCM?</a:t>
            </a:r>
            <a:br>
              <a:rPr lang="fr-CH" altLang="fr-FR" sz="2400" i="1"/>
            </a:br>
            <a:r>
              <a:rPr lang="fr-CH" altLang="fr-FR" sz="2400" u="sng"/>
              <a:t>A. Être partenaire de ses soins:</a:t>
            </a:r>
            <a:endParaRPr lang="fr-CH" altLang="fr-FR"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a:extLst>
              <a:ext uri="{FF2B5EF4-FFF2-40B4-BE49-F238E27FC236}">
                <a16:creationId xmlns:a16="http://schemas.microsoft.com/office/drawing/2014/main" id="{573C84D7-D85A-4FE3-AB3F-D4EA3ABD0D56}"/>
              </a:ext>
            </a:extLst>
          </p:cNvPr>
          <p:cNvSpPr>
            <a:spLocks noGrp="1"/>
          </p:cNvSpPr>
          <p:nvPr>
            <p:ph type="title"/>
          </p:nvPr>
        </p:nvSpPr>
        <p:spPr/>
        <p:txBody>
          <a:bodyPr/>
          <a:lstStyle/>
          <a:p>
            <a:r>
              <a:rPr lang="fr-CH" altLang="fr-FR" sz="2400" i="1"/>
              <a:t>2. Quel est le rôle du patient dans le CCM? (suite)</a:t>
            </a:r>
            <a:br>
              <a:rPr lang="fr-CH" altLang="fr-FR" sz="2400" i="1"/>
            </a:br>
            <a:r>
              <a:rPr lang="fr-CH" altLang="fr-FR" sz="2400" u="sng"/>
              <a:t>B. Pédagogie pas efficace</a:t>
            </a:r>
            <a:endParaRPr lang="fr-CH" altLang="fr-FR" sz="2400"/>
          </a:p>
        </p:txBody>
      </p:sp>
      <p:sp>
        <p:nvSpPr>
          <p:cNvPr id="27651" name="Espace réservé du contenu 2">
            <a:extLst>
              <a:ext uri="{FF2B5EF4-FFF2-40B4-BE49-F238E27FC236}">
                <a16:creationId xmlns:a16="http://schemas.microsoft.com/office/drawing/2014/main" id="{8E03D3DD-0A0B-4BEB-94A8-A84A297DDA59}"/>
              </a:ext>
            </a:extLst>
          </p:cNvPr>
          <p:cNvSpPr>
            <a:spLocks noGrp="1"/>
          </p:cNvSpPr>
          <p:nvPr>
            <p:ph idx="1"/>
          </p:nvPr>
        </p:nvSpPr>
        <p:spPr>
          <a:xfrm>
            <a:off x="457200" y="1131888"/>
            <a:ext cx="8229600" cy="3024187"/>
          </a:xfrm>
        </p:spPr>
        <p:txBody>
          <a:bodyPr/>
          <a:lstStyle/>
          <a:p>
            <a:pPr>
              <a:defRPr/>
            </a:pPr>
            <a:r>
              <a:rPr lang="fr-CH" sz="1800" dirty="0"/>
              <a:t>A cause de la manière d’éduquer les patients: ce qu’on pensait qui leur serait utile de savoir ne leur permettait pas de changer de comportement et les résultats ne s’amélioraient pas.</a:t>
            </a:r>
          </a:p>
          <a:p>
            <a:pPr>
              <a:defRPr/>
            </a:pPr>
            <a:endParaRPr lang="fr-CH" sz="1800" dirty="0"/>
          </a:p>
          <a:p>
            <a:pPr>
              <a:defRPr/>
            </a:pPr>
            <a:r>
              <a:rPr lang="fr-CH" sz="1800" dirty="0"/>
              <a:t>Au contraire de la collaboration qui est efficace: (les aider à) connaître et comprendre leur point de vue </a:t>
            </a:r>
          </a:p>
          <a:p>
            <a:pPr>
              <a:defRPr/>
            </a:pPr>
            <a:endParaRPr lang="fr-CH" sz="1800" dirty="0"/>
          </a:p>
          <a:p>
            <a:pPr>
              <a:defRPr/>
            </a:pPr>
            <a:r>
              <a:rPr lang="fr-CH" sz="1800" dirty="0"/>
              <a:t>Quel est le problème selon eux? Et leur idée d’une solution? Est-il possible de faire converger leur opinion avec  ce que les évidences nous enseignent</a:t>
            </a:r>
          </a:p>
          <a:p>
            <a:pPr marL="0" indent="0">
              <a:buFont typeface="Arial" panose="020B0604020202020204" pitchFamily="34" charset="0"/>
              <a:buNone/>
              <a:defRPr/>
            </a:pPr>
            <a:endParaRPr lang="fr-CH" altLang="fr-FR" dirty="0"/>
          </a:p>
        </p:txBody>
      </p:sp>
      <p:sp>
        <p:nvSpPr>
          <p:cNvPr id="35844" name="Espace réservé du numéro de diapositive 3">
            <a:extLst>
              <a:ext uri="{FF2B5EF4-FFF2-40B4-BE49-F238E27FC236}">
                <a16:creationId xmlns:a16="http://schemas.microsoft.com/office/drawing/2014/main" id="{1B38DDE2-8AFA-47E9-B5D1-E0EDB745D5A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Univers Com 45 Light" pitchFamily="34" charset="0"/>
              </a:defRPr>
            </a:lvl1pPr>
            <a:lvl2pPr marL="742950" indent="-285750">
              <a:spcBef>
                <a:spcPct val="20000"/>
              </a:spcBef>
              <a:buFont typeface="Arial" panose="020B0604020202020204" pitchFamily="34" charset="0"/>
              <a:buChar char="–"/>
              <a:defRPr sz="2800">
                <a:solidFill>
                  <a:schemeClr val="tx1"/>
                </a:solidFill>
                <a:latin typeface="Univers Com 45 Light" pitchFamily="34" charset="0"/>
              </a:defRPr>
            </a:lvl2pPr>
            <a:lvl3pPr marL="1143000" indent="-228600">
              <a:spcBef>
                <a:spcPct val="20000"/>
              </a:spcBef>
              <a:buFont typeface="Arial" panose="020B0604020202020204" pitchFamily="34" charset="0"/>
              <a:buChar char="•"/>
              <a:defRPr sz="2400">
                <a:solidFill>
                  <a:schemeClr val="tx1"/>
                </a:solidFill>
                <a:latin typeface="Univers Com 45 Light" pitchFamily="34" charset="0"/>
              </a:defRPr>
            </a:lvl3pPr>
            <a:lvl4pPr marL="1600200" indent="-228600">
              <a:spcBef>
                <a:spcPct val="20000"/>
              </a:spcBef>
              <a:buFont typeface="Arial" panose="020B0604020202020204" pitchFamily="34" charset="0"/>
              <a:buChar char="–"/>
              <a:defRPr sz="2000">
                <a:solidFill>
                  <a:schemeClr val="tx1"/>
                </a:solidFill>
                <a:latin typeface="Univers Com 45 Light" pitchFamily="34" charset="0"/>
              </a:defRPr>
            </a:lvl4pPr>
            <a:lvl5pPr marL="2057400" indent="-228600">
              <a:spcBef>
                <a:spcPct val="20000"/>
              </a:spcBef>
              <a:buFont typeface="Arial" panose="020B0604020202020204" pitchFamily="34" charset="0"/>
              <a:buChar char="»"/>
              <a:defRPr sz="2000">
                <a:solidFill>
                  <a:schemeClr val="tx1"/>
                </a:solidFill>
                <a:latin typeface="Univers Com 45 Ligh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9pPr>
          </a:lstStyle>
          <a:p>
            <a:pPr>
              <a:spcBef>
                <a:spcPct val="0"/>
              </a:spcBef>
              <a:buFontTx/>
              <a:buNone/>
            </a:pPr>
            <a:fld id="{6552B66B-2D74-44CE-A03A-CD219A1ADD69}" type="slidenum">
              <a:rPr lang="fr-FR" altLang="fr-FR" sz="1200" smtClean="0">
                <a:solidFill>
                  <a:srgbClr val="898989"/>
                </a:solidFill>
                <a:latin typeface="Times New Roman" panose="02020603050405020304" pitchFamily="18" charset="0"/>
              </a:rPr>
              <a:pPr>
                <a:spcBef>
                  <a:spcPct val="0"/>
                </a:spcBef>
                <a:buFontTx/>
                <a:buNone/>
              </a:pPr>
              <a:t>21</a:t>
            </a:fld>
            <a:endParaRPr lang="fr-FR" altLang="fr-FR" sz="1200">
              <a:solidFill>
                <a:srgbClr val="898989"/>
              </a:solidFill>
              <a:latin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contenu 2">
            <a:extLst>
              <a:ext uri="{FF2B5EF4-FFF2-40B4-BE49-F238E27FC236}">
                <a16:creationId xmlns:a16="http://schemas.microsoft.com/office/drawing/2014/main" id="{9D28C4A3-C290-4AC6-A127-33BDCF26EC5F}"/>
              </a:ext>
            </a:extLst>
          </p:cNvPr>
          <p:cNvSpPr>
            <a:spLocks noGrp="1"/>
          </p:cNvSpPr>
          <p:nvPr>
            <p:ph idx="1"/>
          </p:nvPr>
        </p:nvSpPr>
        <p:spPr>
          <a:xfrm>
            <a:off x="250825" y="1492250"/>
            <a:ext cx="8229600" cy="2921000"/>
          </a:xfrm>
        </p:spPr>
        <p:txBody>
          <a:bodyPr/>
          <a:lstStyle/>
          <a:p>
            <a:pPr marL="0" indent="0">
              <a:buFont typeface="Arial" panose="020B0604020202020204" pitchFamily="34" charset="0"/>
              <a:buNone/>
            </a:pPr>
            <a:r>
              <a:rPr lang="fr-CH" altLang="fr-FR" sz="2400"/>
              <a:t>Si elle permet de réunir le point de vue du patient (l’idée qu’il se fait du problème et des solutions), avec ce que les évidences nous enseignent </a:t>
            </a:r>
          </a:p>
          <a:p>
            <a:pPr marL="0" indent="0">
              <a:buFont typeface="Arial" panose="020B0604020202020204" pitchFamily="34" charset="0"/>
              <a:buNone/>
            </a:pPr>
            <a:r>
              <a:rPr lang="fr-CH" altLang="fr-FR" sz="2400"/>
              <a:t>pour obtenir un plan ( de soins) dont il pourrait avoir besoin et qui soit cohérent avec ses points de vue et valeurs</a:t>
            </a:r>
            <a:endParaRPr lang="fr-CH" altLang="fr-FR" sz="2800"/>
          </a:p>
          <a:p>
            <a:pPr marL="0" indent="0">
              <a:buFont typeface="Arial" panose="020B0604020202020204" pitchFamily="34" charset="0"/>
              <a:buNone/>
            </a:pPr>
            <a:endParaRPr lang="fr-CH" altLang="fr-FR" sz="2800"/>
          </a:p>
        </p:txBody>
      </p:sp>
      <p:sp>
        <p:nvSpPr>
          <p:cNvPr id="37891" name="Espace réservé du numéro de diapositive 3">
            <a:extLst>
              <a:ext uri="{FF2B5EF4-FFF2-40B4-BE49-F238E27FC236}">
                <a16:creationId xmlns:a16="http://schemas.microsoft.com/office/drawing/2014/main" id="{A682C2BD-5315-434B-8571-ED8B4626609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Univers Com 45 Light" pitchFamily="34" charset="0"/>
              </a:defRPr>
            </a:lvl1pPr>
            <a:lvl2pPr marL="742950" indent="-285750">
              <a:spcBef>
                <a:spcPct val="20000"/>
              </a:spcBef>
              <a:buFont typeface="Arial" panose="020B0604020202020204" pitchFamily="34" charset="0"/>
              <a:buChar char="–"/>
              <a:defRPr sz="2800">
                <a:solidFill>
                  <a:schemeClr val="tx1"/>
                </a:solidFill>
                <a:latin typeface="Univers Com 45 Light" pitchFamily="34" charset="0"/>
              </a:defRPr>
            </a:lvl2pPr>
            <a:lvl3pPr marL="1143000" indent="-228600">
              <a:spcBef>
                <a:spcPct val="20000"/>
              </a:spcBef>
              <a:buFont typeface="Arial" panose="020B0604020202020204" pitchFamily="34" charset="0"/>
              <a:buChar char="•"/>
              <a:defRPr sz="2400">
                <a:solidFill>
                  <a:schemeClr val="tx1"/>
                </a:solidFill>
                <a:latin typeface="Univers Com 45 Light" pitchFamily="34" charset="0"/>
              </a:defRPr>
            </a:lvl3pPr>
            <a:lvl4pPr marL="1600200" indent="-228600">
              <a:spcBef>
                <a:spcPct val="20000"/>
              </a:spcBef>
              <a:buFont typeface="Arial" panose="020B0604020202020204" pitchFamily="34" charset="0"/>
              <a:buChar char="–"/>
              <a:defRPr sz="2000">
                <a:solidFill>
                  <a:schemeClr val="tx1"/>
                </a:solidFill>
                <a:latin typeface="Univers Com 45 Light" pitchFamily="34" charset="0"/>
              </a:defRPr>
            </a:lvl4pPr>
            <a:lvl5pPr marL="2057400" indent="-228600">
              <a:spcBef>
                <a:spcPct val="20000"/>
              </a:spcBef>
              <a:buFont typeface="Arial" panose="020B0604020202020204" pitchFamily="34" charset="0"/>
              <a:buChar char="»"/>
              <a:defRPr sz="2000">
                <a:solidFill>
                  <a:schemeClr val="tx1"/>
                </a:solidFill>
                <a:latin typeface="Univers Com 45 Ligh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9pPr>
          </a:lstStyle>
          <a:p>
            <a:pPr>
              <a:spcBef>
                <a:spcPct val="0"/>
              </a:spcBef>
              <a:buFontTx/>
              <a:buNone/>
            </a:pPr>
            <a:fld id="{1CE30231-AF56-4B1A-AC48-A166147AC0CF}" type="slidenum">
              <a:rPr lang="fr-FR" altLang="fr-FR" sz="1200" smtClean="0">
                <a:solidFill>
                  <a:srgbClr val="898989"/>
                </a:solidFill>
                <a:latin typeface="Times New Roman" panose="02020603050405020304" pitchFamily="18" charset="0"/>
              </a:rPr>
              <a:pPr>
                <a:spcBef>
                  <a:spcPct val="0"/>
                </a:spcBef>
                <a:buFontTx/>
                <a:buNone/>
              </a:pPr>
              <a:t>22</a:t>
            </a:fld>
            <a:endParaRPr lang="fr-FR" altLang="fr-FR" sz="1200">
              <a:solidFill>
                <a:srgbClr val="898989"/>
              </a:solidFill>
              <a:latin typeface="Times New Roman" panose="02020603050405020304" pitchFamily="18" charset="0"/>
            </a:endParaRPr>
          </a:p>
        </p:txBody>
      </p:sp>
      <p:sp>
        <p:nvSpPr>
          <p:cNvPr id="37892" name="Titre 1">
            <a:extLst>
              <a:ext uri="{FF2B5EF4-FFF2-40B4-BE49-F238E27FC236}">
                <a16:creationId xmlns:a16="http://schemas.microsoft.com/office/drawing/2014/main" id="{F868A968-ADF1-4ABD-9F6F-F885BA85EEAB}"/>
              </a:ext>
            </a:extLst>
          </p:cNvPr>
          <p:cNvSpPr>
            <a:spLocks noGrp="1"/>
          </p:cNvSpPr>
          <p:nvPr>
            <p:ph type="title"/>
          </p:nvPr>
        </p:nvSpPr>
        <p:spPr>
          <a:xfrm>
            <a:off x="71438" y="206375"/>
            <a:ext cx="9037637" cy="857250"/>
          </a:xfrm>
        </p:spPr>
        <p:txBody>
          <a:bodyPr/>
          <a:lstStyle/>
          <a:p>
            <a:br>
              <a:rPr lang="fr-CH" altLang="fr-FR" sz="2400" i="1"/>
            </a:br>
            <a:br>
              <a:rPr lang="fr-CH" altLang="fr-FR" sz="2400" i="1"/>
            </a:br>
            <a:br>
              <a:rPr lang="fr-CH" altLang="fr-FR" sz="2400" i="1"/>
            </a:br>
            <a:br>
              <a:rPr lang="fr-CH" altLang="fr-FR" sz="2400" i="1"/>
            </a:br>
            <a:r>
              <a:rPr lang="fr-CH" altLang="fr-FR" sz="3200"/>
              <a:t>Mais alors  c’est quoi une pédagogie efficace?</a:t>
            </a:r>
            <a:br>
              <a:rPr lang="fr-CH" altLang="fr-FR" sz="2400"/>
            </a:br>
            <a:br>
              <a:rPr lang="fr-CH" altLang="fr-FR" sz="2400" i="1"/>
            </a:br>
            <a:br>
              <a:rPr lang="fr-CH" altLang="fr-FR" u="sng"/>
            </a:br>
            <a:endParaRPr lang="fr-CH" altLang="fr-F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charles\Documents\aroval\wonca prés\002.JPG">
            <a:extLst>
              <a:ext uri="{FF2B5EF4-FFF2-40B4-BE49-F238E27FC236}">
                <a16:creationId xmlns:a16="http://schemas.microsoft.com/office/drawing/2014/main" id="{56314772-3DB1-4757-9806-4C2E05BE99BA}"/>
              </a:ext>
            </a:extLst>
          </p:cNvPr>
          <p:cNvPicPr>
            <a:picLocks noChangeAspect="1" noChangeArrowheads="1"/>
          </p:cNvPicPr>
          <p:nvPr/>
        </p:nvPicPr>
        <p:blipFill>
          <a:blip r:embed="rId3" cstate="print"/>
          <a:srcRect/>
          <a:stretch>
            <a:fillRect/>
          </a:stretch>
        </p:blipFill>
        <p:spPr bwMode="auto">
          <a:xfrm>
            <a:off x="2402086" y="357504"/>
            <a:ext cx="4339829" cy="41044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u contenu 2">
            <a:extLst>
              <a:ext uri="{FF2B5EF4-FFF2-40B4-BE49-F238E27FC236}">
                <a16:creationId xmlns:a16="http://schemas.microsoft.com/office/drawing/2014/main" id="{6DC3BE7A-6E73-4D84-897E-315C9AEE7198}"/>
              </a:ext>
            </a:extLst>
          </p:cNvPr>
          <p:cNvSpPr>
            <a:spLocks noGrp="1"/>
          </p:cNvSpPr>
          <p:nvPr>
            <p:ph idx="1"/>
          </p:nvPr>
        </p:nvSpPr>
        <p:spPr>
          <a:xfrm>
            <a:off x="441325" y="1023938"/>
            <a:ext cx="8229600" cy="2921000"/>
          </a:xfrm>
        </p:spPr>
        <p:txBody>
          <a:bodyPr/>
          <a:lstStyle/>
          <a:p>
            <a:r>
              <a:rPr lang="fr-FR" altLang="fr-FR" sz="900" b="1">
                <a:cs typeface="Arial" panose="020B0604020202020204" pitchFamily="34" charset="0"/>
              </a:rPr>
              <a:t>Medical history </a:t>
            </a:r>
            <a:endParaRPr lang="fr-CH" altLang="fr-FR" sz="900" b="1">
              <a:cs typeface="Arial" panose="020B0604020202020204" pitchFamily="34" charset="0"/>
            </a:endParaRPr>
          </a:p>
          <a:p>
            <a:r>
              <a:rPr lang="fr-FR" altLang="fr-FR" sz="900">
                <a:cs typeface="Arial" panose="020B0604020202020204" pitchFamily="34" charset="0"/>
              </a:rPr>
              <a:t>Symptoms, results of laboratory tests, and special examination results related to the diagnosis of diaberes </a:t>
            </a:r>
            <a:endParaRPr lang="fr-CH" altLang="fr-FR" sz="900">
              <a:cs typeface="Arial" panose="020B0604020202020204" pitchFamily="34" charset="0"/>
            </a:endParaRPr>
          </a:p>
          <a:p>
            <a:r>
              <a:rPr lang="fr-FR" altLang="fr-FR" sz="900">
                <a:cs typeface="Arial" panose="020B0604020202020204" pitchFamily="34" charset="0"/>
              </a:rPr>
              <a:t>Prior A1C records </a:t>
            </a:r>
            <a:endParaRPr lang="fr-CH" altLang="fr-FR" sz="900">
              <a:cs typeface="Arial" panose="020B0604020202020204" pitchFamily="34" charset="0"/>
            </a:endParaRPr>
          </a:p>
          <a:p>
            <a:r>
              <a:rPr lang="de-CH" altLang="fr-FR" sz="900">
                <a:cs typeface="Arial" panose="020B0604020202020204" pitchFamily="34" charset="0"/>
              </a:rPr>
              <a:t>Eating patterns, nutruional status, and weight history; growth and development in children and adolescents </a:t>
            </a:r>
            <a:endParaRPr lang="fr-CH" altLang="fr-FR" sz="900">
              <a:cs typeface="Arial" panose="020B0604020202020204" pitchFamily="34" charset="0"/>
            </a:endParaRPr>
          </a:p>
          <a:p>
            <a:r>
              <a:rPr lang="fr-FR" altLang="fr-FR" sz="900">
                <a:cs typeface="Arial" panose="020B0604020202020204" pitchFamily="34" charset="0"/>
              </a:rPr>
              <a:t>Details of previous treatment programs, including nutrition and diabetes self-management education, attitudes, and health beliefs </a:t>
            </a:r>
            <a:endParaRPr lang="fr-CH" altLang="fr-FR" sz="900">
              <a:cs typeface="Arial" panose="020B0604020202020204" pitchFamily="34" charset="0"/>
            </a:endParaRPr>
          </a:p>
          <a:p>
            <a:r>
              <a:rPr lang="fr-FR" altLang="fr-FR" sz="900">
                <a:cs typeface="Arial" panose="020B0604020202020204" pitchFamily="34" charset="0"/>
              </a:rPr>
              <a:t>current treatment of diabetes, including medications, meal plan, and results of glucose monitoring and patients' use of data </a:t>
            </a:r>
            <a:endParaRPr lang="fr-CH" altLang="fr-FR" sz="900">
              <a:cs typeface="Arial" panose="020B0604020202020204" pitchFamily="34" charset="0"/>
            </a:endParaRPr>
          </a:p>
          <a:p>
            <a:r>
              <a:rPr lang="fr-FR" altLang="fr-FR" sz="900">
                <a:cs typeface="Arial" panose="020B0604020202020204" pitchFamily="34" charset="0"/>
              </a:rPr>
              <a:t>Exercise history </a:t>
            </a:r>
            <a:endParaRPr lang="fr-CH" altLang="fr-FR" sz="900">
              <a:cs typeface="Arial" panose="020B0604020202020204" pitchFamily="34" charset="0"/>
            </a:endParaRPr>
          </a:p>
          <a:p>
            <a:r>
              <a:rPr lang="fr-FR" altLang="fr-FR" sz="900">
                <a:cs typeface="Arial" panose="020B0604020202020204" pitchFamily="34" charset="0"/>
              </a:rPr>
              <a:t>Frequency, severity, and cause of acute complications su ch as ketoacidosis and hypoglycemia </a:t>
            </a:r>
            <a:endParaRPr lang="fr-CH" altLang="fr-FR" sz="900">
              <a:cs typeface="Arial" panose="020B0604020202020204" pitchFamily="34" charset="0"/>
            </a:endParaRPr>
          </a:p>
          <a:p>
            <a:r>
              <a:rPr lang="fr-FR" altLang="fr-FR" sz="900">
                <a:cs typeface="Arial" panose="020B0604020202020204" pitchFamily="34" charset="0"/>
              </a:rPr>
              <a:t>Prior or current infections, particularly skin, foot, dental, and genitourinary infections </a:t>
            </a:r>
            <a:endParaRPr lang="fr-CH" altLang="fr-FR" sz="900">
              <a:cs typeface="Arial" panose="020B0604020202020204" pitchFamily="34" charset="0"/>
            </a:endParaRPr>
          </a:p>
          <a:p>
            <a:r>
              <a:rPr lang="fr-FR" altLang="fr-FR" sz="900">
                <a:cs typeface="Arial" panose="020B0604020202020204" pitchFamily="34" charset="0"/>
              </a:rPr>
              <a:t>Symptoms and treatment of chronic eye; kidney; nerve; genitourinary (including sexual), bladder, and gastrointestinal function Cincluding </a:t>
            </a:r>
            <a:br>
              <a:rPr lang="fr-FR" altLang="fr-FR" sz="900">
                <a:cs typeface="Arial" panose="020B0604020202020204" pitchFamily="34" charset="0"/>
              </a:rPr>
            </a:br>
            <a:r>
              <a:rPr lang="fr-FR" altLang="fr-FR" sz="900">
                <a:cs typeface="Arial" panose="020B0604020202020204" pitchFamily="34" charset="0"/>
              </a:rPr>
              <a:t>symptorns of celiac disease in type 1 diabetic patients); heart; peripheral vascular; foot; and cerebrovascular complications associated with </a:t>
            </a:r>
            <a:br>
              <a:rPr lang="fr-FR" altLang="fr-FR" sz="900">
                <a:cs typeface="Arial" panose="020B0604020202020204" pitchFamily="34" charset="0"/>
              </a:rPr>
            </a:br>
            <a:r>
              <a:rPr lang="fr-FR" altLang="fr-FR" sz="900">
                <a:cs typeface="Arial" panose="020B0604020202020204" pitchFamily="34" charset="0"/>
              </a:rPr>
              <a:t>diabetes </a:t>
            </a:r>
            <a:endParaRPr lang="fr-CH" altLang="fr-FR" sz="900">
              <a:cs typeface="Arial" panose="020B0604020202020204" pitchFamily="34" charset="0"/>
            </a:endParaRPr>
          </a:p>
          <a:p>
            <a:r>
              <a:rPr lang="fr-FR" altLang="fr-FR" sz="900">
                <a:cs typeface="Arial" panose="020B0604020202020204" pitchFamily="34" charset="0"/>
              </a:rPr>
              <a:t>Other medications that may affect blood glucose levels </a:t>
            </a:r>
            <a:endParaRPr lang="fr-CH" altLang="fr-FR" sz="900">
              <a:cs typeface="Arial" panose="020B0604020202020204" pitchFamily="34" charset="0"/>
            </a:endParaRPr>
          </a:p>
          <a:p>
            <a:r>
              <a:rPr lang="de-CH" altLang="fr-FR" sz="900">
                <a:cs typeface="Arial" panose="020B0604020202020204" pitchFamily="34" charset="0"/>
              </a:rPr>
              <a:t>Risk factors for atherosclerosis: smoking, hypertension, obesity, dyslipidemia, and family history </a:t>
            </a:r>
            <a:endParaRPr lang="fr-CH" altLang="fr-FR" sz="900">
              <a:cs typeface="Arial" panose="020B0604020202020204" pitchFamily="34" charset="0"/>
            </a:endParaRPr>
          </a:p>
          <a:p>
            <a:r>
              <a:rPr lang="fr-FR" altLang="fr-FR" sz="900">
                <a:cs typeface="Arial" panose="020B0604020202020204" pitchFamily="34" charset="0"/>
              </a:rPr>
              <a:t>History and treatment of ether conditions, including endocrine and eating disorders </a:t>
            </a:r>
            <a:endParaRPr lang="fr-CH" altLang="fr-FR" sz="900">
              <a:cs typeface="Arial" panose="020B0604020202020204" pitchFamily="34" charset="0"/>
            </a:endParaRPr>
          </a:p>
          <a:p>
            <a:r>
              <a:rPr lang="fr-FR" altLang="fr-FR" sz="900">
                <a:cs typeface="Arial" panose="020B0604020202020204" pitchFamily="34" charset="0"/>
              </a:rPr>
              <a:t>Family history of diabetes and other endocrine disorders </a:t>
            </a:r>
            <a:endParaRPr lang="fr-CH" altLang="fr-FR" sz="900">
              <a:cs typeface="Arial" panose="020B0604020202020204" pitchFamily="34" charset="0"/>
            </a:endParaRPr>
          </a:p>
          <a:p>
            <a:r>
              <a:rPr lang="fr-FR" altLang="fr-FR" sz="900">
                <a:cs typeface="Arial" panose="020B0604020202020204" pitchFamily="34" charset="0"/>
              </a:rPr>
              <a:t>Lifestyle, cultural, psychosocial, educational, and Economie factors that might influence the management of diabetes </a:t>
            </a:r>
            <a:endParaRPr lang="fr-CH" altLang="fr-FR" sz="900">
              <a:cs typeface="Arial" panose="020B0604020202020204" pitchFamily="34" charset="0"/>
            </a:endParaRPr>
          </a:p>
          <a:p>
            <a:r>
              <a:rPr lang="fr-FR" altLang="fr-FR" sz="900">
                <a:cs typeface="Arial" panose="020B0604020202020204" pitchFamily="34" charset="0"/>
              </a:rPr>
              <a:t>Tobacco, a\cohol and/or controlled substance use </a:t>
            </a:r>
            <a:endParaRPr lang="fr-CH" altLang="fr-FR" sz="900">
              <a:cs typeface="Arial" panose="020B0604020202020204" pitchFamily="34" charset="0"/>
            </a:endParaRPr>
          </a:p>
          <a:p>
            <a:r>
              <a:rPr lang="fr-FR" altLang="fr-FR" sz="900">
                <a:cs typeface="Arial" panose="020B0604020202020204" pitchFamily="34" charset="0"/>
              </a:rPr>
              <a:t>Contraception and reproductive and sexual history </a:t>
            </a:r>
          </a:p>
          <a:p>
            <a:endParaRPr lang="fr-FR" altLang="fr-FR" sz="800">
              <a:latin typeface="Arial" panose="020B0604020202020204" pitchFamily="34" charset="0"/>
              <a:cs typeface="Arial" panose="020B0604020202020204" pitchFamily="34" charset="0"/>
            </a:endParaRPr>
          </a:p>
          <a:p>
            <a:endParaRPr lang="fr-CH" altLang="fr-FR" sz="800"/>
          </a:p>
        </p:txBody>
      </p:sp>
      <p:sp>
        <p:nvSpPr>
          <p:cNvPr id="41987" name="Espace réservé du numéro de diapositive 3">
            <a:extLst>
              <a:ext uri="{FF2B5EF4-FFF2-40B4-BE49-F238E27FC236}">
                <a16:creationId xmlns:a16="http://schemas.microsoft.com/office/drawing/2014/main" id="{7FACD83E-E06F-4CB8-AFC2-6676F1717F1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Univers Com 45 Light" pitchFamily="34" charset="0"/>
              </a:defRPr>
            </a:lvl1pPr>
            <a:lvl2pPr marL="742950" indent="-285750">
              <a:spcBef>
                <a:spcPct val="20000"/>
              </a:spcBef>
              <a:buFont typeface="Arial" panose="020B0604020202020204" pitchFamily="34" charset="0"/>
              <a:buChar char="–"/>
              <a:defRPr sz="2800">
                <a:solidFill>
                  <a:schemeClr val="tx1"/>
                </a:solidFill>
                <a:latin typeface="Univers Com 45 Light" pitchFamily="34" charset="0"/>
              </a:defRPr>
            </a:lvl2pPr>
            <a:lvl3pPr marL="1143000" indent="-228600">
              <a:spcBef>
                <a:spcPct val="20000"/>
              </a:spcBef>
              <a:buFont typeface="Arial" panose="020B0604020202020204" pitchFamily="34" charset="0"/>
              <a:buChar char="•"/>
              <a:defRPr sz="2400">
                <a:solidFill>
                  <a:schemeClr val="tx1"/>
                </a:solidFill>
                <a:latin typeface="Univers Com 45 Light" pitchFamily="34" charset="0"/>
              </a:defRPr>
            </a:lvl3pPr>
            <a:lvl4pPr marL="1600200" indent="-228600">
              <a:spcBef>
                <a:spcPct val="20000"/>
              </a:spcBef>
              <a:buFont typeface="Arial" panose="020B0604020202020204" pitchFamily="34" charset="0"/>
              <a:buChar char="–"/>
              <a:defRPr sz="2000">
                <a:solidFill>
                  <a:schemeClr val="tx1"/>
                </a:solidFill>
                <a:latin typeface="Univers Com 45 Light" pitchFamily="34" charset="0"/>
              </a:defRPr>
            </a:lvl4pPr>
            <a:lvl5pPr marL="2057400" indent="-228600">
              <a:spcBef>
                <a:spcPct val="20000"/>
              </a:spcBef>
              <a:buFont typeface="Arial" panose="020B0604020202020204" pitchFamily="34" charset="0"/>
              <a:buChar char="»"/>
              <a:defRPr sz="2000">
                <a:solidFill>
                  <a:schemeClr val="tx1"/>
                </a:solidFill>
                <a:latin typeface="Univers Com 45 Ligh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9pPr>
          </a:lstStyle>
          <a:p>
            <a:pPr>
              <a:spcBef>
                <a:spcPct val="0"/>
              </a:spcBef>
              <a:buFontTx/>
              <a:buNone/>
            </a:pPr>
            <a:fld id="{C2799D96-D760-42FC-9CA0-8480F27871EF}" type="slidenum">
              <a:rPr lang="fr-FR" altLang="fr-FR" sz="1200" smtClean="0">
                <a:solidFill>
                  <a:srgbClr val="898989"/>
                </a:solidFill>
                <a:latin typeface="Times New Roman" panose="02020603050405020304" pitchFamily="18" charset="0"/>
              </a:rPr>
              <a:pPr>
                <a:spcBef>
                  <a:spcPct val="0"/>
                </a:spcBef>
                <a:buFontTx/>
                <a:buNone/>
              </a:pPr>
              <a:t>24</a:t>
            </a:fld>
            <a:endParaRPr lang="fr-FR" altLang="fr-FR" sz="1200">
              <a:solidFill>
                <a:srgbClr val="898989"/>
              </a:solidFill>
              <a:latin typeface="Times New Roman" panose="02020603050405020304" pitchFamily="18" charset="0"/>
            </a:endParaRPr>
          </a:p>
        </p:txBody>
      </p:sp>
      <p:sp>
        <p:nvSpPr>
          <p:cNvPr id="41988" name="Titre 1">
            <a:extLst>
              <a:ext uri="{FF2B5EF4-FFF2-40B4-BE49-F238E27FC236}">
                <a16:creationId xmlns:a16="http://schemas.microsoft.com/office/drawing/2014/main" id="{F29E86B4-0FB7-4B2A-BB8A-46BDD679255E}"/>
              </a:ext>
            </a:extLst>
          </p:cNvPr>
          <p:cNvSpPr>
            <a:spLocks noGrp="1"/>
          </p:cNvSpPr>
          <p:nvPr>
            <p:ph type="title"/>
          </p:nvPr>
        </p:nvSpPr>
        <p:spPr>
          <a:xfrm>
            <a:off x="457200" y="206375"/>
            <a:ext cx="8435975" cy="857250"/>
          </a:xfrm>
        </p:spPr>
        <p:txBody>
          <a:bodyPr/>
          <a:lstStyle/>
          <a:p>
            <a:r>
              <a:rPr lang="fr-FR" altLang="fr-FR" sz="2000" b="1"/>
              <a:t>RECOMMANDATIONS de l’association américaine du diabète (ADA)</a:t>
            </a:r>
            <a:br>
              <a:rPr lang="fr-CH" altLang="fr-FR" sz="2000" i="1"/>
            </a:br>
            <a:r>
              <a:rPr lang="fr-CH" altLang="fr-FR" sz="2000" i="1"/>
              <a:t>Eléments de la première consultation: anamnèse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u contenu 2">
            <a:extLst>
              <a:ext uri="{FF2B5EF4-FFF2-40B4-BE49-F238E27FC236}">
                <a16:creationId xmlns:a16="http://schemas.microsoft.com/office/drawing/2014/main" id="{D4475C67-5B7C-482B-98CC-782E54B82F16}"/>
              </a:ext>
            </a:extLst>
          </p:cNvPr>
          <p:cNvSpPr>
            <a:spLocks noGrp="1"/>
          </p:cNvSpPr>
          <p:nvPr>
            <p:ph idx="1"/>
          </p:nvPr>
        </p:nvSpPr>
        <p:spPr>
          <a:xfrm>
            <a:off x="457200" y="1131888"/>
            <a:ext cx="8229600" cy="2987675"/>
          </a:xfrm>
        </p:spPr>
        <p:txBody>
          <a:bodyPr/>
          <a:lstStyle/>
          <a:p>
            <a:pPr>
              <a:defRPr/>
            </a:pPr>
            <a:endParaRPr lang="fr-CH" sz="1000" dirty="0">
              <a:latin typeface="Arial" pitchFamily="34" charset="0"/>
              <a:cs typeface="Arial" pitchFamily="34" charset="0"/>
            </a:endParaRPr>
          </a:p>
          <a:p>
            <a:pPr>
              <a:defRPr/>
            </a:pPr>
            <a:r>
              <a:rPr lang="fr-FR" sz="1000" b="1" dirty="0">
                <a:latin typeface="+mj-lt"/>
                <a:cs typeface="Arial" pitchFamily="34" charset="0"/>
              </a:rPr>
              <a:t>Physical </a:t>
            </a:r>
            <a:r>
              <a:rPr lang="fr-FR" sz="1000" b="1" dirty="0" err="1">
                <a:latin typeface="+mj-lt"/>
                <a:cs typeface="Arial" pitchFamily="34" charset="0"/>
              </a:rPr>
              <a:t>exarnination</a:t>
            </a:r>
            <a:r>
              <a:rPr lang="fr-FR" sz="1000" b="1" dirty="0">
                <a:latin typeface="+mj-lt"/>
                <a:cs typeface="Arial" pitchFamily="34" charset="0"/>
              </a:rPr>
              <a:t> </a:t>
            </a:r>
            <a:endParaRPr lang="fr-CH" sz="1000" b="1" dirty="0">
              <a:latin typeface="+mj-lt"/>
              <a:cs typeface="Arial" pitchFamily="34" charset="0"/>
            </a:endParaRPr>
          </a:p>
          <a:p>
            <a:pPr>
              <a:defRPr/>
            </a:pPr>
            <a:r>
              <a:rPr lang="fr-FR" sz="1000" dirty="0" err="1">
                <a:latin typeface="+mj-lt"/>
                <a:cs typeface="Arial" pitchFamily="34" charset="0"/>
              </a:rPr>
              <a:t>Height</a:t>
            </a:r>
            <a:r>
              <a:rPr lang="fr-FR" sz="1000" dirty="0">
                <a:latin typeface="+mj-lt"/>
                <a:cs typeface="Arial" pitchFamily="34" charset="0"/>
              </a:rPr>
              <a:t> and </a:t>
            </a:r>
            <a:r>
              <a:rPr lang="fr-FR" sz="1000" dirty="0" err="1">
                <a:latin typeface="+mj-lt"/>
                <a:cs typeface="Arial" pitchFamily="34" charset="0"/>
              </a:rPr>
              <a:t>weight</a:t>
            </a:r>
            <a:r>
              <a:rPr lang="fr-FR" sz="1000" dirty="0">
                <a:latin typeface="+mj-lt"/>
                <a:cs typeface="Arial" pitchFamily="34" charset="0"/>
              </a:rPr>
              <a:t> </a:t>
            </a:r>
            <a:r>
              <a:rPr lang="fr-FR" sz="1000" dirty="0" err="1">
                <a:latin typeface="+mj-lt"/>
                <a:cs typeface="Arial" pitchFamily="34" charset="0"/>
              </a:rPr>
              <a:t>measurement</a:t>
            </a:r>
            <a:r>
              <a:rPr lang="fr-FR" sz="1000" dirty="0">
                <a:latin typeface="+mj-lt"/>
                <a:cs typeface="Arial" pitchFamily="34" charset="0"/>
              </a:rPr>
              <a:t> (and </a:t>
            </a:r>
            <a:r>
              <a:rPr lang="fr-FR" sz="1000" dirty="0" err="1">
                <a:latin typeface="+mj-lt"/>
                <a:cs typeface="Arial" pitchFamily="34" charset="0"/>
              </a:rPr>
              <a:t>comparison</a:t>
            </a:r>
            <a:r>
              <a:rPr lang="fr-FR" sz="1000" dirty="0">
                <a:latin typeface="+mj-lt"/>
                <a:cs typeface="Arial" pitchFamily="34" charset="0"/>
              </a:rPr>
              <a:t> to </a:t>
            </a:r>
            <a:r>
              <a:rPr lang="fr-FR" sz="1000" dirty="0" err="1">
                <a:latin typeface="+mj-lt"/>
                <a:cs typeface="Arial" pitchFamily="34" charset="0"/>
              </a:rPr>
              <a:t>norms</a:t>
            </a:r>
            <a:r>
              <a:rPr lang="fr-FR" sz="1000" dirty="0">
                <a:latin typeface="+mj-lt"/>
                <a:cs typeface="Arial" pitchFamily="34" charset="0"/>
              </a:rPr>
              <a:t> in </a:t>
            </a:r>
            <a:r>
              <a:rPr lang="fr-FR" sz="1000" dirty="0" err="1">
                <a:latin typeface="+mj-lt"/>
                <a:cs typeface="Arial" pitchFamily="34" charset="0"/>
              </a:rPr>
              <a:t>children</a:t>
            </a:r>
            <a:r>
              <a:rPr lang="fr-FR" sz="1000" dirty="0">
                <a:latin typeface="+mj-lt"/>
                <a:cs typeface="Arial" pitchFamily="34" charset="0"/>
              </a:rPr>
              <a:t> and adolescents) </a:t>
            </a:r>
            <a:endParaRPr lang="fr-CH" sz="1000" dirty="0">
              <a:latin typeface="+mj-lt"/>
              <a:cs typeface="Arial" pitchFamily="34" charset="0"/>
            </a:endParaRPr>
          </a:p>
          <a:p>
            <a:pPr>
              <a:defRPr/>
            </a:pPr>
            <a:r>
              <a:rPr lang="de-CH" sz="1000" dirty="0">
                <a:latin typeface="+mj-lt"/>
                <a:cs typeface="Arial" pitchFamily="34" charset="0"/>
              </a:rPr>
              <a:t>Sexual </a:t>
            </a:r>
            <a:r>
              <a:rPr lang="de-CH" sz="1000" dirty="0" err="1">
                <a:latin typeface="+mj-lt"/>
                <a:cs typeface="Arial" pitchFamily="34" charset="0"/>
              </a:rPr>
              <a:t>maturation</a:t>
            </a:r>
            <a:r>
              <a:rPr lang="de-CH" sz="1000" dirty="0">
                <a:latin typeface="+mj-lt"/>
                <a:cs typeface="Arial" pitchFamily="34" charset="0"/>
              </a:rPr>
              <a:t> </a:t>
            </a:r>
            <a:r>
              <a:rPr lang="de-CH" sz="1000" dirty="0" err="1">
                <a:latin typeface="+mj-lt"/>
                <a:cs typeface="Arial" pitchFamily="34" charset="0"/>
              </a:rPr>
              <a:t>staging</a:t>
            </a:r>
            <a:r>
              <a:rPr lang="de-CH" sz="1000" dirty="0">
                <a:latin typeface="+mj-lt"/>
                <a:cs typeface="Arial" pitchFamily="34" charset="0"/>
              </a:rPr>
              <a:t> (</a:t>
            </a:r>
            <a:r>
              <a:rPr lang="de-CH" sz="1000" dirty="0" err="1">
                <a:latin typeface="+mj-lt"/>
                <a:cs typeface="Arial" pitchFamily="34" charset="0"/>
              </a:rPr>
              <a:t>during</a:t>
            </a:r>
            <a:r>
              <a:rPr lang="de-CH" sz="1000" dirty="0">
                <a:latin typeface="+mj-lt"/>
                <a:cs typeface="Arial" pitchFamily="34" charset="0"/>
              </a:rPr>
              <a:t> </a:t>
            </a:r>
            <a:r>
              <a:rPr lang="de-CH" sz="1000" dirty="0" err="1">
                <a:latin typeface="+mj-lt"/>
                <a:cs typeface="Arial" pitchFamily="34" charset="0"/>
              </a:rPr>
              <a:t>pubertal</a:t>
            </a:r>
            <a:r>
              <a:rPr lang="de-CH" sz="1000" dirty="0">
                <a:latin typeface="+mj-lt"/>
                <a:cs typeface="Arial" pitchFamily="34" charset="0"/>
              </a:rPr>
              <a:t> </a:t>
            </a:r>
            <a:r>
              <a:rPr lang="de-CH" sz="1000" dirty="0" err="1">
                <a:latin typeface="+mj-lt"/>
                <a:cs typeface="Arial" pitchFamily="34" charset="0"/>
              </a:rPr>
              <a:t>period</a:t>
            </a:r>
            <a:r>
              <a:rPr lang="de-CH" sz="1000" dirty="0">
                <a:latin typeface="+mj-lt"/>
                <a:cs typeface="Arial" pitchFamily="34" charset="0"/>
              </a:rPr>
              <a:t>) </a:t>
            </a:r>
            <a:endParaRPr lang="fr-CH" sz="1000" dirty="0">
              <a:latin typeface="+mj-lt"/>
              <a:cs typeface="Arial" pitchFamily="34" charset="0"/>
            </a:endParaRPr>
          </a:p>
          <a:p>
            <a:pPr>
              <a:defRPr/>
            </a:pPr>
            <a:r>
              <a:rPr lang="fr-FR" sz="1000" dirty="0">
                <a:latin typeface="+mj-lt"/>
                <a:cs typeface="Arial" pitchFamily="34" charset="0"/>
              </a:rPr>
              <a:t>Blood pressure </a:t>
            </a:r>
            <a:r>
              <a:rPr lang="fr-FR" sz="1000" dirty="0" err="1">
                <a:latin typeface="+mj-lt"/>
                <a:cs typeface="Arial" pitchFamily="34" charset="0"/>
              </a:rPr>
              <a:t>determination</a:t>
            </a:r>
            <a:r>
              <a:rPr lang="fr-FR" sz="1000" dirty="0">
                <a:latin typeface="+mj-lt"/>
                <a:cs typeface="Arial" pitchFamily="34" charset="0"/>
              </a:rPr>
              <a:t>, </a:t>
            </a:r>
            <a:r>
              <a:rPr lang="fr-FR" sz="1000" dirty="0" err="1">
                <a:latin typeface="+mj-lt"/>
                <a:cs typeface="Arial" pitchFamily="34" charset="0"/>
              </a:rPr>
              <a:t>including</a:t>
            </a:r>
            <a:r>
              <a:rPr lang="fr-FR" sz="1000" dirty="0">
                <a:latin typeface="+mj-lt"/>
                <a:cs typeface="Arial" pitchFamily="34" charset="0"/>
              </a:rPr>
              <a:t> </a:t>
            </a:r>
            <a:r>
              <a:rPr lang="fr-FR" sz="1000" dirty="0" err="1">
                <a:latin typeface="+mj-lt"/>
                <a:cs typeface="Arial" pitchFamily="34" charset="0"/>
              </a:rPr>
              <a:t>orthostatie</a:t>
            </a:r>
            <a:r>
              <a:rPr lang="fr-FR" sz="1000" dirty="0">
                <a:latin typeface="+mj-lt"/>
                <a:cs typeface="Arial" pitchFamily="34" charset="0"/>
              </a:rPr>
              <a:t> </a:t>
            </a:r>
            <a:r>
              <a:rPr lang="fr-FR" sz="1000" dirty="0" err="1">
                <a:latin typeface="+mj-lt"/>
                <a:cs typeface="Arial" pitchFamily="34" charset="0"/>
              </a:rPr>
              <a:t>measurements</a:t>
            </a:r>
            <a:r>
              <a:rPr lang="fr-FR" sz="1000" dirty="0">
                <a:latin typeface="+mj-lt"/>
                <a:cs typeface="Arial" pitchFamily="34" charset="0"/>
              </a:rPr>
              <a:t> </a:t>
            </a:r>
            <a:r>
              <a:rPr lang="fr-FR" sz="1000" dirty="0" err="1">
                <a:latin typeface="+mj-lt"/>
                <a:cs typeface="Arial" pitchFamily="34" charset="0"/>
              </a:rPr>
              <a:t>when</a:t>
            </a:r>
            <a:r>
              <a:rPr lang="fr-FR" sz="1000" dirty="0">
                <a:latin typeface="+mj-lt"/>
                <a:cs typeface="Arial" pitchFamily="34" charset="0"/>
              </a:rPr>
              <a:t> </a:t>
            </a:r>
            <a:r>
              <a:rPr lang="fr-FR" sz="1000" dirty="0" err="1">
                <a:latin typeface="+mj-lt"/>
                <a:cs typeface="Arial" pitchFamily="34" charset="0"/>
              </a:rPr>
              <a:t>indieated</a:t>
            </a:r>
            <a:r>
              <a:rPr lang="fr-FR" sz="1000" dirty="0">
                <a:latin typeface="+mj-lt"/>
                <a:cs typeface="Arial" pitchFamily="34" charset="0"/>
              </a:rPr>
              <a:t>, and </a:t>
            </a:r>
            <a:r>
              <a:rPr lang="fr-FR" sz="1000" dirty="0" err="1">
                <a:latin typeface="+mj-lt"/>
                <a:cs typeface="Arial" pitchFamily="34" charset="0"/>
              </a:rPr>
              <a:t>comparison</a:t>
            </a:r>
            <a:r>
              <a:rPr lang="fr-FR" sz="1000" dirty="0">
                <a:latin typeface="+mj-lt"/>
                <a:cs typeface="Arial" pitchFamily="34" charset="0"/>
              </a:rPr>
              <a:t> to </a:t>
            </a:r>
            <a:r>
              <a:rPr lang="fr-FR" sz="1000" dirty="0" err="1">
                <a:latin typeface="+mj-lt"/>
                <a:cs typeface="Arial" pitchFamily="34" charset="0"/>
              </a:rPr>
              <a:t>age-related</a:t>
            </a:r>
            <a:r>
              <a:rPr lang="fr-FR" sz="1000" dirty="0">
                <a:latin typeface="+mj-lt"/>
                <a:cs typeface="Arial" pitchFamily="34" charset="0"/>
              </a:rPr>
              <a:t> </a:t>
            </a:r>
            <a:r>
              <a:rPr lang="fr-FR" sz="1000" dirty="0" err="1">
                <a:latin typeface="+mj-lt"/>
                <a:cs typeface="Arial" pitchFamily="34" charset="0"/>
              </a:rPr>
              <a:t>norms</a:t>
            </a:r>
            <a:r>
              <a:rPr lang="fr-FR" sz="1000" dirty="0">
                <a:latin typeface="+mj-lt"/>
                <a:cs typeface="Arial" pitchFamily="34" charset="0"/>
              </a:rPr>
              <a:t> </a:t>
            </a:r>
            <a:endParaRPr lang="fr-FR" sz="1000" dirty="0">
              <a:latin typeface="+mj-lt"/>
            </a:endParaRPr>
          </a:p>
          <a:p>
            <a:pPr>
              <a:defRPr/>
            </a:pPr>
            <a:r>
              <a:rPr lang="fr-FR" sz="1000" dirty="0" err="1">
                <a:latin typeface="+mj-lt"/>
              </a:rPr>
              <a:t>Fundoscopic</a:t>
            </a:r>
            <a:r>
              <a:rPr lang="fr-FR" sz="1000" dirty="0">
                <a:latin typeface="+mj-lt"/>
              </a:rPr>
              <a:t> </a:t>
            </a:r>
            <a:r>
              <a:rPr lang="fr-FR" sz="1000" dirty="0" err="1">
                <a:latin typeface="+mj-lt"/>
              </a:rPr>
              <a:t>examination</a:t>
            </a:r>
            <a:r>
              <a:rPr lang="fr-FR" sz="1000" dirty="0">
                <a:latin typeface="+mj-lt"/>
              </a:rPr>
              <a:t> </a:t>
            </a:r>
            <a:endParaRPr lang="fr-CH" sz="1000" dirty="0">
              <a:latin typeface="+mj-lt"/>
            </a:endParaRPr>
          </a:p>
          <a:p>
            <a:pPr>
              <a:defRPr/>
            </a:pPr>
            <a:r>
              <a:rPr lang="fr-FR" sz="1000" dirty="0"/>
              <a:t>Oral </a:t>
            </a:r>
            <a:r>
              <a:rPr lang="fr-FR" sz="1000" dirty="0" err="1"/>
              <a:t>examination</a:t>
            </a:r>
            <a:r>
              <a:rPr lang="fr-FR" sz="1000" dirty="0"/>
              <a:t> </a:t>
            </a:r>
            <a:endParaRPr lang="fr-CH" sz="1000" dirty="0"/>
          </a:p>
          <a:p>
            <a:pPr>
              <a:defRPr/>
            </a:pPr>
            <a:r>
              <a:rPr lang="fr-FR" sz="1000" dirty="0" err="1"/>
              <a:t>Thyroid</a:t>
            </a:r>
            <a:r>
              <a:rPr lang="fr-FR" sz="1000" dirty="0"/>
              <a:t> palpation </a:t>
            </a:r>
            <a:endParaRPr lang="fr-CH" sz="1000" dirty="0"/>
          </a:p>
          <a:p>
            <a:pPr>
              <a:defRPr/>
            </a:pPr>
            <a:r>
              <a:rPr lang="fr-FR" sz="1000" dirty="0" err="1"/>
              <a:t>Cardiac</a:t>
            </a:r>
            <a:r>
              <a:rPr lang="fr-FR" sz="1000" dirty="0"/>
              <a:t> </a:t>
            </a:r>
            <a:r>
              <a:rPr lang="fr-FR" sz="1000" dirty="0" err="1"/>
              <a:t>examination</a:t>
            </a:r>
            <a:r>
              <a:rPr lang="fr-FR" sz="1000" dirty="0"/>
              <a:t> </a:t>
            </a:r>
            <a:endParaRPr lang="fr-CH" sz="1000" dirty="0"/>
          </a:p>
          <a:p>
            <a:pPr>
              <a:defRPr/>
            </a:pPr>
            <a:r>
              <a:rPr lang="fr-FR" sz="1000" dirty="0"/>
              <a:t>Abdominal </a:t>
            </a:r>
            <a:r>
              <a:rPr lang="fr-FR" sz="1000" dirty="0" err="1"/>
              <a:t>exarnination</a:t>
            </a:r>
            <a:r>
              <a:rPr lang="fr-FR" sz="1000" dirty="0"/>
              <a:t> (e.g., for </a:t>
            </a:r>
            <a:r>
              <a:rPr lang="fr-FR" sz="1000" dirty="0" err="1"/>
              <a:t>hepatomegaly</a:t>
            </a:r>
            <a:r>
              <a:rPr lang="fr-FR" sz="1000" dirty="0"/>
              <a:t>) </a:t>
            </a:r>
            <a:endParaRPr lang="fr-CH" sz="1000" dirty="0"/>
          </a:p>
          <a:p>
            <a:pPr>
              <a:defRPr/>
            </a:pPr>
            <a:r>
              <a:rPr lang="de-CH" sz="1000" dirty="0"/>
              <a:t>Evaluation </a:t>
            </a:r>
            <a:r>
              <a:rPr lang="de-CH" sz="1000" dirty="0" err="1"/>
              <a:t>of</a:t>
            </a:r>
            <a:r>
              <a:rPr lang="de-CH" sz="1000" dirty="0"/>
              <a:t> </a:t>
            </a:r>
            <a:r>
              <a:rPr lang="de-CH" sz="1000" dirty="0" err="1"/>
              <a:t>pulses-by</a:t>
            </a:r>
            <a:r>
              <a:rPr lang="de-CH" sz="1000" dirty="0"/>
              <a:t> </a:t>
            </a:r>
            <a:r>
              <a:rPr lang="de-CH" sz="1000" dirty="0" err="1"/>
              <a:t>palpanenand</a:t>
            </a:r>
            <a:r>
              <a:rPr lang="de-CH" sz="1000" dirty="0"/>
              <a:t> </a:t>
            </a:r>
            <a:r>
              <a:rPr lang="de-CH" sz="1000" dirty="0" err="1"/>
              <a:t>with-auscultaticn</a:t>
            </a:r>
            <a:r>
              <a:rPr lang="de-CH" sz="1000" dirty="0"/>
              <a:t>. </a:t>
            </a:r>
            <a:r>
              <a:rPr lang="fr-FR" sz="1000" dirty="0"/>
              <a:t> </a:t>
            </a:r>
            <a:endParaRPr lang="fr-CH" sz="1000" dirty="0"/>
          </a:p>
          <a:p>
            <a:pPr>
              <a:defRPr/>
            </a:pPr>
            <a:r>
              <a:rPr lang="fr-FR" sz="1000" dirty="0"/>
              <a:t>Hand/finger </a:t>
            </a:r>
            <a:r>
              <a:rPr lang="fr-FR" sz="1000" dirty="0" err="1"/>
              <a:t>examination</a:t>
            </a:r>
            <a:r>
              <a:rPr lang="fr-FR" sz="1000" dirty="0"/>
              <a:t> </a:t>
            </a:r>
            <a:endParaRPr lang="fr-CH" sz="1000" dirty="0"/>
          </a:p>
          <a:p>
            <a:pPr>
              <a:defRPr/>
            </a:pPr>
            <a:r>
              <a:rPr lang="fr-FR" sz="1000" dirty="0" err="1"/>
              <a:t>FOOl</a:t>
            </a:r>
            <a:r>
              <a:rPr lang="fr-FR" sz="1000" dirty="0"/>
              <a:t> </a:t>
            </a:r>
            <a:r>
              <a:rPr lang="fr-FR" sz="1000" dirty="0" err="1"/>
              <a:t>exarnination</a:t>
            </a:r>
            <a:r>
              <a:rPr lang="fr-FR" sz="1000" dirty="0"/>
              <a:t> </a:t>
            </a:r>
            <a:endParaRPr lang="fr-CH" sz="1000" dirty="0"/>
          </a:p>
          <a:p>
            <a:pPr>
              <a:defRPr/>
            </a:pPr>
            <a:r>
              <a:rPr lang="fr-FR" sz="1000" dirty="0"/>
              <a:t>Skin </a:t>
            </a:r>
            <a:r>
              <a:rPr lang="fr-FR" sz="1000" dirty="0" err="1"/>
              <a:t>examination</a:t>
            </a:r>
            <a:r>
              <a:rPr lang="fr-FR" sz="1000" dirty="0"/>
              <a:t> (for </a:t>
            </a:r>
            <a:r>
              <a:rPr lang="fr-FR" sz="1000" dirty="0" err="1"/>
              <a:t>acanthosis</a:t>
            </a:r>
            <a:r>
              <a:rPr lang="fr-FR" sz="1000" dirty="0"/>
              <a:t> </a:t>
            </a:r>
            <a:r>
              <a:rPr lang="fr-FR" sz="1000" dirty="0" err="1"/>
              <a:t>nigricans</a:t>
            </a:r>
            <a:r>
              <a:rPr lang="fr-FR" sz="1000" dirty="0"/>
              <a:t> and </a:t>
            </a:r>
            <a:r>
              <a:rPr lang="fr-FR" sz="1000" dirty="0" err="1"/>
              <a:t>insulin</a:t>
            </a:r>
            <a:r>
              <a:rPr lang="fr-FR" sz="1000" dirty="0"/>
              <a:t>-injection sites) </a:t>
            </a:r>
            <a:endParaRPr lang="fr-CH" sz="1000" dirty="0"/>
          </a:p>
          <a:p>
            <a:pPr>
              <a:defRPr/>
            </a:pPr>
            <a:r>
              <a:rPr lang="fr-FR" sz="1000" dirty="0" err="1"/>
              <a:t>Neurologieal</a:t>
            </a:r>
            <a:r>
              <a:rPr lang="fr-FR" sz="1000" dirty="0"/>
              <a:t> </a:t>
            </a:r>
            <a:r>
              <a:rPr lang="fr-FR" sz="1000" dirty="0" err="1"/>
              <a:t>examination</a:t>
            </a:r>
            <a:r>
              <a:rPr lang="fr-FR" sz="1000" dirty="0"/>
              <a:t> </a:t>
            </a:r>
            <a:endParaRPr lang="fr-CH" sz="1000" dirty="0"/>
          </a:p>
          <a:p>
            <a:pPr>
              <a:defRPr/>
            </a:pPr>
            <a:r>
              <a:rPr lang="fr-FR" sz="1000" dirty="0" err="1"/>
              <a:t>Signs</a:t>
            </a:r>
            <a:r>
              <a:rPr lang="fr-FR" sz="1000" dirty="0"/>
              <a:t> of </a:t>
            </a:r>
            <a:r>
              <a:rPr lang="fr-FR" sz="1000" dirty="0" err="1"/>
              <a:t>diseases</a:t>
            </a:r>
            <a:r>
              <a:rPr lang="fr-FR" sz="1000" dirty="0"/>
              <a:t> </a:t>
            </a:r>
            <a:r>
              <a:rPr lang="fr-FR" sz="1000" dirty="0" err="1"/>
              <a:t>that</a:t>
            </a:r>
            <a:r>
              <a:rPr lang="fr-FR" sz="1000" dirty="0"/>
              <a:t> can cause </a:t>
            </a:r>
            <a:r>
              <a:rPr lang="fr-FR" sz="1000" dirty="0" err="1"/>
              <a:t>secondary</a:t>
            </a:r>
            <a:r>
              <a:rPr lang="fr-FR" sz="1000" dirty="0"/>
              <a:t> </a:t>
            </a:r>
            <a:r>
              <a:rPr lang="fr-FR" sz="1000" dirty="0" err="1"/>
              <a:t>diabetes</a:t>
            </a:r>
            <a:r>
              <a:rPr lang="fr-FR" sz="1000" dirty="0"/>
              <a:t> (e.g., </a:t>
            </a:r>
            <a:r>
              <a:rPr lang="fr-FR" sz="1000" dirty="0" err="1"/>
              <a:t>hemochromatosis</a:t>
            </a:r>
            <a:r>
              <a:rPr lang="fr-FR" sz="1000" dirty="0"/>
              <a:t>, </a:t>
            </a:r>
            <a:r>
              <a:rPr lang="fr-FR" sz="1000" dirty="0" err="1"/>
              <a:t>pancreatic</a:t>
            </a:r>
            <a:r>
              <a:rPr lang="fr-FR" sz="1000" dirty="0"/>
              <a:t> </a:t>
            </a:r>
            <a:r>
              <a:rPr lang="fr-FR" sz="1000" dirty="0" err="1"/>
              <a:t>disease</a:t>
            </a:r>
            <a:r>
              <a:rPr lang="fr-FR" sz="1000" dirty="0"/>
              <a:t>)</a:t>
            </a:r>
            <a:endParaRPr lang="fr-CH" sz="1000" dirty="0"/>
          </a:p>
          <a:p>
            <a:pPr>
              <a:defRPr/>
            </a:pPr>
            <a:endParaRPr lang="fr-CH" altLang="fr-FR" sz="800" dirty="0"/>
          </a:p>
        </p:txBody>
      </p:sp>
      <p:sp>
        <p:nvSpPr>
          <p:cNvPr id="43011" name="Espace réservé du numéro de diapositive 3">
            <a:extLst>
              <a:ext uri="{FF2B5EF4-FFF2-40B4-BE49-F238E27FC236}">
                <a16:creationId xmlns:a16="http://schemas.microsoft.com/office/drawing/2014/main" id="{E145CC60-4A63-409C-9DEB-E5F354931DE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Univers Com 45 Light" pitchFamily="34" charset="0"/>
              </a:defRPr>
            </a:lvl1pPr>
            <a:lvl2pPr marL="742950" indent="-285750">
              <a:spcBef>
                <a:spcPct val="20000"/>
              </a:spcBef>
              <a:buFont typeface="Arial" panose="020B0604020202020204" pitchFamily="34" charset="0"/>
              <a:buChar char="–"/>
              <a:defRPr sz="2800">
                <a:solidFill>
                  <a:schemeClr val="tx1"/>
                </a:solidFill>
                <a:latin typeface="Univers Com 45 Light" pitchFamily="34" charset="0"/>
              </a:defRPr>
            </a:lvl2pPr>
            <a:lvl3pPr marL="1143000" indent="-228600">
              <a:spcBef>
                <a:spcPct val="20000"/>
              </a:spcBef>
              <a:buFont typeface="Arial" panose="020B0604020202020204" pitchFamily="34" charset="0"/>
              <a:buChar char="•"/>
              <a:defRPr sz="2400">
                <a:solidFill>
                  <a:schemeClr val="tx1"/>
                </a:solidFill>
                <a:latin typeface="Univers Com 45 Light" pitchFamily="34" charset="0"/>
              </a:defRPr>
            </a:lvl3pPr>
            <a:lvl4pPr marL="1600200" indent="-228600">
              <a:spcBef>
                <a:spcPct val="20000"/>
              </a:spcBef>
              <a:buFont typeface="Arial" panose="020B0604020202020204" pitchFamily="34" charset="0"/>
              <a:buChar char="–"/>
              <a:defRPr sz="2000">
                <a:solidFill>
                  <a:schemeClr val="tx1"/>
                </a:solidFill>
                <a:latin typeface="Univers Com 45 Light" pitchFamily="34" charset="0"/>
              </a:defRPr>
            </a:lvl4pPr>
            <a:lvl5pPr marL="2057400" indent="-228600">
              <a:spcBef>
                <a:spcPct val="20000"/>
              </a:spcBef>
              <a:buFont typeface="Arial" panose="020B0604020202020204" pitchFamily="34" charset="0"/>
              <a:buChar char="»"/>
              <a:defRPr sz="2000">
                <a:solidFill>
                  <a:schemeClr val="tx1"/>
                </a:solidFill>
                <a:latin typeface="Univers Com 45 Ligh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9pPr>
          </a:lstStyle>
          <a:p>
            <a:pPr>
              <a:spcBef>
                <a:spcPct val="0"/>
              </a:spcBef>
              <a:buFontTx/>
              <a:buNone/>
            </a:pPr>
            <a:fld id="{0779949A-8B83-46BB-9F13-DA24303923DB}" type="slidenum">
              <a:rPr lang="fr-FR" altLang="fr-FR" sz="1200" smtClean="0">
                <a:solidFill>
                  <a:srgbClr val="898989"/>
                </a:solidFill>
                <a:latin typeface="Times New Roman" panose="02020603050405020304" pitchFamily="18" charset="0"/>
              </a:rPr>
              <a:pPr>
                <a:spcBef>
                  <a:spcPct val="0"/>
                </a:spcBef>
                <a:buFontTx/>
                <a:buNone/>
              </a:pPr>
              <a:t>25</a:t>
            </a:fld>
            <a:endParaRPr lang="fr-FR" altLang="fr-FR" sz="1200">
              <a:solidFill>
                <a:srgbClr val="898989"/>
              </a:solidFill>
              <a:latin typeface="Times New Roman" panose="02020603050405020304" pitchFamily="18" charset="0"/>
            </a:endParaRPr>
          </a:p>
        </p:txBody>
      </p:sp>
      <p:sp>
        <p:nvSpPr>
          <p:cNvPr id="43012" name="Titre 1">
            <a:extLst>
              <a:ext uri="{FF2B5EF4-FFF2-40B4-BE49-F238E27FC236}">
                <a16:creationId xmlns:a16="http://schemas.microsoft.com/office/drawing/2014/main" id="{25BB337E-C417-4707-BEB0-578B612A296D}"/>
              </a:ext>
            </a:extLst>
          </p:cNvPr>
          <p:cNvSpPr>
            <a:spLocks noGrp="1"/>
          </p:cNvSpPr>
          <p:nvPr>
            <p:ph type="title"/>
          </p:nvPr>
        </p:nvSpPr>
        <p:spPr>
          <a:xfrm>
            <a:off x="192088" y="217488"/>
            <a:ext cx="8507412" cy="857250"/>
          </a:xfrm>
        </p:spPr>
        <p:txBody>
          <a:bodyPr/>
          <a:lstStyle/>
          <a:p>
            <a:r>
              <a:rPr lang="fr-FR" altLang="fr-FR" sz="2000" b="1"/>
              <a:t>RECOMMANDATIONS de l’association américaine du diabète (ADA)</a:t>
            </a:r>
            <a:br>
              <a:rPr lang="fr-CH" altLang="fr-FR" sz="2000" i="1"/>
            </a:br>
            <a:r>
              <a:rPr lang="fr-CH" altLang="fr-FR" sz="2000" i="1"/>
              <a:t>Eléments de la première consultation: status</a:t>
            </a:r>
            <a:endParaRPr lang="fr-CH" altLang="fr-FR" sz="2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1">
            <a:extLst>
              <a:ext uri="{FF2B5EF4-FFF2-40B4-BE49-F238E27FC236}">
                <a16:creationId xmlns:a16="http://schemas.microsoft.com/office/drawing/2014/main" id="{3786320B-822B-4E14-9361-7B71D9DA3680}"/>
              </a:ext>
            </a:extLst>
          </p:cNvPr>
          <p:cNvSpPr>
            <a:spLocks noGrp="1"/>
          </p:cNvSpPr>
          <p:nvPr>
            <p:ph type="title"/>
          </p:nvPr>
        </p:nvSpPr>
        <p:spPr>
          <a:xfrm>
            <a:off x="457200" y="206375"/>
            <a:ext cx="8435975" cy="857250"/>
          </a:xfrm>
        </p:spPr>
        <p:txBody>
          <a:bodyPr/>
          <a:lstStyle/>
          <a:p>
            <a:r>
              <a:rPr lang="fr-FR" altLang="fr-FR" sz="2000" b="1"/>
              <a:t>RECOMMANDATIONS de l’association américaine du diabète (ADA) </a:t>
            </a:r>
            <a:r>
              <a:rPr lang="fr-FR" altLang="fr-FR" sz="2000" i="1"/>
              <a:t>E</a:t>
            </a:r>
            <a:r>
              <a:rPr lang="fr-CH" altLang="fr-FR" sz="2000" i="1"/>
              <a:t>léments de la première consultation: laboratoire</a:t>
            </a:r>
            <a:endParaRPr lang="fr-CH" altLang="fr-FR" sz="2000"/>
          </a:p>
        </p:txBody>
      </p:sp>
      <p:sp>
        <p:nvSpPr>
          <p:cNvPr id="34819" name="Espace réservé du contenu 2">
            <a:extLst>
              <a:ext uri="{FF2B5EF4-FFF2-40B4-BE49-F238E27FC236}">
                <a16:creationId xmlns:a16="http://schemas.microsoft.com/office/drawing/2014/main" id="{C830F601-EE94-4A96-9727-D286384C3F33}"/>
              </a:ext>
            </a:extLst>
          </p:cNvPr>
          <p:cNvSpPr>
            <a:spLocks noGrp="1"/>
          </p:cNvSpPr>
          <p:nvPr>
            <p:ph idx="1"/>
          </p:nvPr>
        </p:nvSpPr>
        <p:spPr>
          <a:xfrm>
            <a:off x="457200" y="1131888"/>
            <a:ext cx="8229600" cy="2921000"/>
          </a:xfrm>
        </p:spPr>
        <p:txBody>
          <a:bodyPr/>
          <a:lstStyle/>
          <a:p>
            <a:pPr>
              <a:defRPr/>
            </a:pPr>
            <a:r>
              <a:rPr lang="fr-FR" sz="900" b="1" dirty="0" err="1"/>
              <a:t>Laboratory</a:t>
            </a:r>
            <a:r>
              <a:rPr lang="fr-FR" sz="900" b="1" dirty="0"/>
              <a:t> </a:t>
            </a:r>
            <a:r>
              <a:rPr lang="fr-FR" sz="900" b="1" dirty="0" err="1"/>
              <a:t>evaluation</a:t>
            </a:r>
            <a:r>
              <a:rPr lang="fr-FR" sz="900" b="1" dirty="0"/>
              <a:t> </a:t>
            </a:r>
            <a:br>
              <a:rPr lang="fr-FR" sz="900" dirty="0"/>
            </a:br>
            <a:r>
              <a:rPr lang="fr-FR" sz="900" dirty="0" err="1"/>
              <a:t>hbAlC</a:t>
            </a:r>
            <a:r>
              <a:rPr lang="fr-FR" sz="900" dirty="0"/>
              <a:t> </a:t>
            </a:r>
            <a:endParaRPr lang="fr-CH" sz="900" dirty="0"/>
          </a:p>
          <a:p>
            <a:pPr>
              <a:defRPr/>
            </a:pPr>
            <a:r>
              <a:rPr lang="fr-FR" sz="900" dirty="0" err="1"/>
              <a:t>Fasting</a:t>
            </a:r>
            <a:r>
              <a:rPr lang="fr-FR" sz="900" dirty="0"/>
              <a:t> </a:t>
            </a:r>
            <a:r>
              <a:rPr lang="fr-FR" sz="900" dirty="0" err="1"/>
              <a:t>lipid</a:t>
            </a:r>
            <a:r>
              <a:rPr lang="fr-FR" sz="900" dirty="0"/>
              <a:t> profile, </a:t>
            </a:r>
            <a:r>
              <a:rPr lang="fr-FR" sz="900" dirty="0" err="1"/>
              <a:t>including</a:t>
            </a:r>
            <a:r>
              <a:rPr lang="fr-FR" sz="900" dirty="0"/>
              <a:t> total </a:t>
            </a:r>
            <a:r>
              <a:rPr lang="fr-FR" sz="900" dirty="0" err="1"/>
              <a:t>cholesterol</a:t>
            </a:r>
            <a:r>
              <a:rPr lang="fr-FR" sz="900" dirty="0"/>
              <a:t>, HDL </a:t>
            </a:r>
            <a:r>
              <a:rPr lang="fr-FR" sz="900" dirty="0" err="1"/>
              <a:t>cholesterol</a:t>
            </a:r>
            <a:r>
              <a:rPr lang="fr-FR" sz="900" dirty="0"/>
              <a:t>, </a:t>
            </a:r>
            <a:r>
              <a:rPr lang="fr-FR" sz="900" dirty="0" err="1"/>
              <a:t>triglycerides</a:t>
            </a:r>
            <a:r>
              <a:rPr lang="fr-FR" sz="900" dirty="0"/>
              <a:t>, and LDL </a:t>
            </a:r>
            <a:r>
              <a:rPr lang="fr-FR" sz="900" dirty="0" err="1"/>
              <a:t>cholesterol</a:t>
            </a:r>
            <a:r>
              <a:rPr lang="fr-FR" sz="900" dirty="0"/>
              <a:t> </a:t>
            </a:r>
            <a:endParaRPr lang="fr-CH" sz="900" dirty="0"/>
          </a:p>
          <a:p>
            <a:pPr>
              <a:defRPr/>
            </a:pPr>
            <a:r>
              <a:rPr lang="fr-FR" sz="900" dirty="0"/>
              <a:t>Test for </a:t>
            </a:r>
            <a:r>
              <a:rPr lang="fr-FR" sz="900" dirty="0" err="1"/>
              <a:t>mieroalbuminuria</a:t>
            </a:r>
            <a:r>
              <a:rPr lang="fr-FR" sz="900" dirty="0"/>
              <a:t> in type l </a:t>
            </a:r>
            <a:r>
              <a:rPr lang="fr-FR" sz="900" dirty="0" err="1"/>
              <a:t>diabetic</a:t>
            </a:r>
            <a:r>
              <a:rPr lang="fr-FR" sz="900" dirty="0"/>
              <a:t> patients </a:t>
            </a:r>
            <a:r>
              <a:rPr lang="fr-FR" sz="900" dirty="0" err="1"/>
              <a:t>who</a:t>
            </a:r>
            <a:r>
              <a:rPr lang="fr-FR" sz="900" dirty="0"/>
              <a:t> have </a:t>
            </a:r>
            <a:r>
              <a:rPr lang="fr-FR" sz="900" dirty="0" err="1"/>
              <a:t>had</a:t>
            </a:r>
            <a:r>
              <a:rPr lang="fr-FR" sz="900" dirty="0"/>
              <a:t> </a:t>
            </a:r>
            <a:r>
              <a:rPr lang="fr-FR" sz="900" dirty="0" err="1"/>
              <a:t>diabetes</a:t>
            </a:r>
            <a:r>
              <a:rPr lang="fr-FR" sz="900" dirty="0"/>
              <a:t> for at least 5 </a:t>
            </a:r>
            <a:r>
              <a:rPr lang="fr-FR" sz="900" dirty="0" err="1"/>
              <a:t>years</a:t>
            </a:r>
            <a:r>
              <a:rPr lang="fr-FR" sz="900" dirty="0"/>
              <a:t> and in all patients </a:t>
            </a:r>
            <a:r>
              <a:rPr lang="fr-FR" sz="900" dirty="0" err="1"/>
              <a:t>with</a:t>
            </a:r>
            <a:r>
              <a:rPr lang="fr-FR" sz="900" dirty="0"/>
              <a:t> type 2 </a:t>
            </a:r>
            <a:r>
              <a:rPr lang="fr-FR" sz="900" dirty="0" err="1"/>
              <a:t>diabetes</a:t>
            </a:r>
            <a:r>
              <a:rPr lang="fr-FR" sz="900" dirty="0"/>
              <a:t>. </a:t>
            </a:r>
            <a:endParaRPr lang="fr-CH" sz="900" dirty="0"/>
          </a:p>
          <a:p>
            <a:pPr>
              <a:defRPr/>
            </a:pPr>
            <a:r>
              <a:rPr lang="de-CH" sz="900" dirty="0" err="1"/>
              <a:t>Sorne</a:t>
            </a:r>
            <a:r>
              <a:rPr lang="de-CH" sz="900" dirty="0"/>
              <a:t> </a:t>
            </a:r>
            <a:r>
              <a:rPr lang="de-CH" sz="900" dirty="0" err="1"/>
              <a:t>advocate</a:t>
            </a:r>
            <a:r>
              <a:rPr lang="de-CH" sz="900" dirty="0"/>
              <a:t> </a:t>
            </a:r>
            <a:r>
              <a:rPr lang="de-CH" sz="900" dirty="0" err="1"/>
              <a:t>beginning</a:t>
            </a:r>
            <a:r>
              <a:rPr lang="de-CH" sz="900" dirty="0"/>
              <a:t> </a:t>
            </a:r>
            <a:r>
              <a:rPr lang="de-CH" sz="900" dirty="0" err="1"/>
              <a:t>screening</a:t>
            </a:r>
            <a:r>
              <a:rPr lang="de-CH" sz="900" dirty="0"/>
              <a:t> </a:t>
            </a:r>
            <a:r>
              <a:rPr lang="de-CH" sz="900" dirty="0" err="1"/>
              <a:t>of</a:t>
            </a:r>
            <a:r>
              <a:rPr lang="de-CH" sz="900" dirty="0"/>
              <a:t> </a:t>
            </a:r>
            <a:r>
              <a:rPr lang="de-CH" sz="900" dirty="0" err="1"/>
              <a:t>pubertal</a:t>
            </a:r>
            <a:r>
              <a:rPr lang="de-CH" sz="900" dirty="0"/>
              <a:t> </a:t>
            </a:r>
            <a:r>
              <a:rPr lang="de-CH" sz="900" dirty="0" err="1"/>
              <a:t>children</a:t>
            </a:r>
            <a:r>
              <a:rPr lang="de-CH" sz="900" dirty="0"/>
              <a:t> </a:t>
            </a:r>
            <a:r>
              <a:rPr lang="de-CH" sz="900" dirty="0" err="1"/>
              <a:t>before</a:t>
            </a:r>
            <a:r>
              <a:rPr lang="de-CH" sz="900" dirty="0"/>
              <a:t> 5 </a:t>
            </a:r>
            <a:r>
              <a:rPr lang="de-CH" sz="900" dirty="0" err="1"/>
              <a:t>years</a:t>
            </a:r>
            <a:r>
              <a:rPr lang="de-CH" sz="900" dirty="0"/>
              <a:t> </a:t>
            </a:r>
            <a:r>
              <a:rPr lang="de-CH" sz="900" dirty="0" err="1"/>
              <a:t>of</a:t>
            </a:r>
            <a:r>
              <a:rPr lang="de-CH" sz="900" dirty="0"/>
              <a:t> </a:t>
            </a:r>
            <a:r>
              <a:rPr lang="de-CH" sz="900" dirty="0" err="1"/>
              <a:t>diabetes</a:t>
            </a:r>
            <a:r>
              <a:rPr lang="de-CH" sz="900" dirty="0"/>
              <a:t>. </a:t>
            </a:r>
            <a:endParaRPr lang="fr-CH" sz="900" dirty="0"/>
          </a:p>
          <a:p>
            <a:pPr>
              <a:defRPr/>
            </a:pPr>
            <a:r>
              <a:rPr lang="de-CH" sz="900" dirty="0"/>
              <a:t>Serum </a:t>
            </a:r>
            <a:r>
              <a:rPr lang="de-CH" sz="900" dirty="0" err="1"/>
              <a:t>creatinine</a:t>
            </a:r>
            <a:r>
              <a:rPr lang="de-CH" sz="900" dirty="0"/>
              <a:t> in </a:t>
            </a:r>
            <a:r>
              <a:rPr lang="de-CH" sz="900" dirty="0" err="1"/>
              <a:t>adults</a:t>
            </a:r>
            <a:r>
              <a:rPr lang="de-CH" sz="900" dirty="0"/>
              <a:t> (in </a:t>
            </a:r>
            <a:r>
              <a:rPr lang="de-CH" sz="900" dirty="0" err="1"/>
              <a:t>children</a:t>
            </a:r>
            <a:r>
              <a:rPr lang="de-CH" sz="900" dirty="0"/>
              <a:t> </a:t>
            </a:r>
            <a:r>
              <a:rPr lang="de-CH" sz="900" dirty="0" err="1"/>
              <a:t>if</a:t>
            </a:r>
            <a:r>
              <a:rPr lang="de-CH" sz="900" dirty="0"/>
              <a:t> </a:t>
            </a:r>
            <a:r>
              <a:rPr lang="de-CH" sz="900" dirty="0" err="1"/>
              <a:t>proteinuria</a:t>
            </a:r>
            <a:r>
              <a:rPr lang="de-CH" sz="900" dirty="0"/>
              <a:t> </a:t>
            </a:r>
            <a:r>
              <a:rPr lang="de-CH" sz="900" dirty="0" err="1"/>
              <a:t>is</a:t>
            </a:r>
            <a:r>
              <a:rPr lang="de-CH" sz="900" dirty="0"/>
              <a:t> </a:t>
            </a:r>
            <a:r>
              <a:rPr lang="de-CH" sz="900" dirty="0" err="1"/>
              <a:t>present</a:t>
            </a:r>
            <a:r>
              <a:rPr lang="de-CH" sz="900" dirty="0"/>
              <a:t>) </a:t>
            </a:r>
            <a:endParaRPr lang="fr-CH" sz="900" dirty="0"/>
          </a:p>
          <a:p>
            <a:pPr>
              <a:defRPr/>
            </a:pPr>
            <a:r>
              <a:rPr lang="fr-FR" sz="900" dirty="0" err="1"/>
              <a:t>Thyroid-stimulating</a:t>
            </a:r>
            <a:r>
              <a:rPr lang="fr-FR" sz="900" dirty="0"/>
              <a:t> hormone (TSH) in all type 1 </a:t>
            </a:r>
            <a:r>
              <a:rPr lang="fr-FR" sz="900" dirty="0" err="1"/>
              <a:t>diabetic</a:t>
            </a:r>
            <a:r>
              <a:rPr lang="fr-FR" sz="900" dirty="0"/>
              <a:t> patients; in type 2 if </a:t>
            </a:r>
            <a:r>
              <a:rPr lang="fr-FR" sz="900" dirty="0" err="1"/>
              <a:t>clinically</a:t>
            </a:r>
            <a:r>
              <a:rPr lang="fr-FR" sz="900" dirty="0"/>
              <a:t> </a:t>
            </a:r>
            <a:r>
              <a:rPr lang="fr-FR" sz="900" dirty="0" err="1"/>
              <a:t>indicated</a:t>
            </a:r>
            <a:r>
              <a:rPr lang="fr-FR" sz="900" dirty="0"/>
              <a:t> </a:t>
            </a:r>
            <a:endParaRPr lang="fr-CH" sz="900" dirty="0"/>
          </a:p>
          <a:p>
            <a:pPr>
              <a:defRPr/>
            </a:pPr>
            <a:r>
              <a:rPr lang="fr-FR" sz="900" dirty="0" err="1"/>
              <a:t>Electrocardiogram</a:t>
            </a:r>
            <a:r>
              <a:rPr lang="fr-FR" sz="900" dirty="0"/>
              <a:t> in </a:t>
            </a:r>
            <a:r>
              <a:rPr lang="fr-FR" sz="900" dirty="0" err="1"/>
              <a:t>adults</a:t>
            </a:r>
            <a:r>
              <a:rPr lang="fr-FR" sz="900" dirty="0"/>
              <a:t> </a:t>
            </a:r>
            <a:endParaRPr lang="fr-CH" sz="900" dirty="0"/>
          </a:p>
          <a:p>
            <a:pPr>
              <a:defRPr/>
            </a:pPr>
            <a:r>
              <a:rPr lang="fr-FR" sz="900" dirty="0" err="1"/>
              <a:t>Urinalysis</a:t>
            </a:r>
            <a:r>
              <a:rPr lang="fr-FR" sz="900" dirty="0"/>
              <a:t> for </a:t>
            </a:r>
            <a:r>
              <a:rPr lang="fr-FR" sz="900" dirty="0" err="1"/>
              <a:t>ketones</a:t>
            </a:r>
            <a:r>
              <a:rPr lang="fr-FR" sz="900" dirty="0"/>
              <a:t>, </a:t>
            </a:r>
            <a:r>
              <a:rPr lang="fr-FR" sz="900" dirty="0" err="1"/>
              <a:t>protein</a:t>
            </a:r>
            <a:r>
              <a:rPr lang="fr-FR" sz="900" dirty="0"/>
              <a:t>, </a:t>
            </a:r>
            <a:r>
              <a:rPr lang="fr-FR" sz="900" dirty="0" err="1"/>
              <a:t>sediment</a:t>
            </a:r>
            <a:r>
              <a:rPr lang="fr-FR" sz="900" dirty="0"/>
              <a:t> </a:t>
            </a:r>
            <a:endParaRPr lang="fr-CH" sz="900" dirty="0"/>
          </a:p>
          <a:p>
            <a:pPr marL="0" indent="0">
              <a:buFont typeface="Arial" panose="020B0604020202020204" pitchFamily="34" charset="0"/>
              <a:buNone/>
              <a:defRPr/>
            </a:pPr>
            <a:r>
              <a:rPr lang="fr-FR" sz="900" b="1" dirty="0"/>
              <a:t>             </a:t>
            </a:r>
            <a:r>
              <a:rPr lang="fr-FR" sz="900" b="1" dirty="0" err="1"/>
              <a:t>Referrals</a:t>
            </a:r>
            <a:r>
              <a:rPr lang="fr-FR" sz="900" b="1" dirty="0"/>
              <a:t> </a:t>
            </a:r>
            <a:endParaRPr lang="fr-CH" sz="900" b="1" dirty="0"/>
          </a:p>
          <a:p>
            <a:pPr>
              <a:defRPr/>
            </a:pPr>
            <a:r>
              <a:rPr lang="fr-FR" sz="900" dirty="0"/>
              <a:t>Eye exam, if </a:t>
            </a:r>
            <a:r>
              <a:rPr lang="fr-FR" sz="900" dirty="0" err="1"/>
              <a:t>indicated</a:t>
            </a:r>
            <a:r>
              <a:rPr lang="fr-FR" sz="900" dirty="0"/>
              <a:t> </a:t>
            </a:r>
            <a:endParaRPr lang="fr-CH" sz="900" dirty="0"/>
          </a:p>
          <a:p>
            <a:pPr>
              <a:defRPr/>
            </a:pPr>
            <a:r>
              <a:rPr lang="fr-FR" sz="900" dirty="0"/>
              <a:t>Family planning for </a:t>
            </a:r>
            <a:r>
              <a:rPr lang="fr-FR" sz="900" dirty="0" err="1"/>
              <a:t>women</a:t>
            </a:r>
            <a:r>
              <a:rPr lang="fr-FR" sz="900" dirty="0"/>
              <a:t> of reproductive </a:t>
            </a:r>
            <a:r>
              <a:rPr lang="fr-FR" sz="900" dirty="0" err="1"/>
              <a:t>age</a:t>
            </a:r>
            <a:r>
              <a:rPr lang="fr-FR" sz="900" dirty="0"/>
              <a:t> </a:t>
            </a:r>
            <a:endParaRPr lang="fr-CH" sz="900" dirty="0"/>
          </a:p>
          <a:p>
            <a:pPr>
              <a:defRPr/>
            </a:pPr>
            <a:r>
              <a:rPr lang="fr-FR" sz="900" dirty="0"/>
              <a:t>MNT, as </a:t>
            </a:r>
            <a:r>
              <a:rPr lang="fr-FR" sz="900" dirty="0" err="1"/>
              <a:t>indicated</a:t>
            </a:r>
            <a:r>
              <a:rPr lang="fr-FR" sz="900" dirty="0"/>
              <a:t> </a:t>
            </a:r>
            <a:endParaRPr lang="fr-CH" sz="900" dirty="0"/>
          </a:p>
          <a:p>
            <a:pPr>
              <a:defRPr/>
            </a:pPr>
            <a:r>
              <a:rPr lang="fr-FR" sz="900" dirty="0" err="1"/>
              <a:t>Diabetes</a:t>
            </a:r>
            <a:r>
              <a:rPr lang="fr-FR" sz="900" dirty="0"/>
              <a:t> </a:t>
            </a:r>
            <a:r>
              <a:rPr lang="fr-FR" sz="900" dirty="0" err="1"/>
              <a:t>educator</a:t>
            </a:r>
            <a:r>
              <a:rPr lang="fr-FR" sz="900" dirty="0"/>
              <a:t>, if not </a:t>
            </a:r>
            <a:r>
              <a:rPr lang="fr-FR" sz="900" dirty="0" err="1"/>
              <a:t>provided</a:t>
            </a:r>
            <a:r>
              <a:rPr lang="fr-FR" sz="900" dirty="0"/>
              <a:t> by </a:t>
            </a:r>
            <a:r>
              <a:rPr lang="fr-FR" sz="900" dirty="0" err="1"/>
              <a:t>physician</a:t>
            </a:r>
            <a:r>
              <a:rPr lang="fr-FR" sz="900" dirty="0"/>
              <a:t> or practice staff </a:t>
            </a:r>
            <a:endParaRPr lang="fr-CH" sz="900" dirty="0"/>
          </a:p>
          <a:p>
            <a:pPr>
              <a:defRPr/>
            </a:pPr>
            <a:r>
              <a:rPr lang="fr-FR" sz="900" dirty="0" err="1"/>
              <a:t>Behavioral</a:t>
            </a:r>
            <a:r>
              <a:rPr lang="fr-FR" sz="900" dirty="0"/>
              <a:t> </a:t>
            </a:r>
            <a:r>
              <a:rPr lang="fr-FR" sz="900" dirty="0" err="1"/>
              <a:t>specialist</a:t>
            </a:r>
            <a:r>
              <a:rPr lang="fr-FR" sz="900" dirty="0"/>
              <a:t>, as </a:t>
            </a:r>
            <a:r>
              <a:rPr lang="fr-FR" sz="900" dirty="0" err="1"/>
              <a:t>indicated</a:t>
            </a:r>
            <a:r>
              <a:rPr lang="fr-FR" sz="900" dirty="0"/>
              <a:t> </a:t>
            </a:r>
            <a:endParaRPr lang="fr-CH" sz="900" dirty="0"/>
          </a:p>
          <a:p>
            <a:pPr>
              <a:defRPr/>
            </a:pPr>
            <a:r>
              <a:rPr lang="fr-FR" sz="900" dirty="0"/>
              <a:t>Foot </a:t>
            </a:r>
            <a:r>
              <a:rPr lang="fr-FR" sz="900" dirty="0" err="1"/>
              <a:t>specialist</a:t>
            </a:r>
            <a:r>
              <a:rPr lang="fr-FR" sz="900" dirty="0"/>
              <a:t>, as </a:t>
            </a:r>
            <a:r>
              <a:rPr lang="fr-FR" sz="900" dirty="0" err="1"/>
              <a:t>indicated</a:t>
            </a:r>
            <a:r>
              <a:rPr lang="fr-FR" sz="900" dirty="0"/>
              <a:t> </a:t>
            </a:r>
            <a:endParaRPr lang="fr-CH" sz="900" dirty="0"/>
          </a:p>
          <a:p>
            <a:pPr>
              <a:defRPr/>
            </a:pPr>
            <a:r>
              <a:rPr lang="fr-FR" sz="900" dirty="0" err="1"/>
              <a:t>Other</a:t>
            </a:r>
            <a:r>
              <a:rPr lang="fr-FR" sz="900" dirty="0"/>
              <a:t> </a:t>
            </a:r>
            <a:r>
              <a:rPr lang="fr-FR" sz="900" dirty="0" err="1"/>
              <a:t>specialties</a:t>
            </a:r>
            <a:r>
              <a:rPr lang="fr-FR" sz="900" dirty="0"/>
              <a:t> and services as </a:t>
            </a:r>
            <a:r>
              <a:rPr lang="fr-FR" sz="900" dirty="0" err="1"/>
              <a:t>appropriate</a:t>
            </a:r>
            <a:r>
              <a:rPr lang="fr-FR" sz="900" dirty="0"/>
              <a:t> </a:t>
            </a:r>
            <a:endParaRPr lang="fr-CH" sz="900" dirty="0"/>
          </a:p>
          <a:p>
            <a:pPr>
              <a:defRPr/>
            </a:pPr>
            <a:endParaRPr lang="fr-CH" altLang="fr-FR" sz="800" dirty="0"/>
          </a:p>
          <a:p>
            <a:pPr>
              <a:defRPr/>
            </a:pPr>
            <a:endParaRPr lang="fr-CH" altLang="fr-FR" sz="800" dirty="0"/>
          </a:p>
        </p:txBody>
      </p:sp>
      <p:sp>
        <p:nvSpPr>
          <p:cNvPr id="44036" name="Espace réservé du numéro de diapositive 3">
            <a:extLst>
              <a:ext uri="{FF2B5EF4-FFF2-40B4-BE49-F238E27FC236}">
                <a16:creationId xmlns:a16="http://schemas.microsoft.com/office/drawing/2014/main" id="{0FBBDA3E-7605-4C8E-A769-F1F3EC7E676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Univers Com 45 Light" pitchFamily="34" charset="0"/>
              </a:defRPr>
            </a:lvl1pPr>
            <a:lvl2pPr marL="742950" indent="-285750">
              <a:spcBef>
                <a:spcPct val="20000"/>
              </a:spcBef>
              <a:buFont typeface="Arial" panose="020B0604020202020204" pitchFamily="34" charset="0"/>
              <a:buChar char="–"/>
              <a:defRPr sz="2800">
                <a:solidFill>
                  <a:schemeClr val="tx1"/>
                </a:solidFill>
                <a:latin typeface="Univers Com 45 Light" pitchFamily="34" charset="0"/>
              </a:defRPr>
            </a:lvl2pPr>
            <a:lvl3pPr marL="1143000" indent="-228600">
              <a:spcBef>
                <a:spcPct val="20000"/>
              </a:spcBef>
              <a:buFont typeface="Arial" panose="020B0604020202020204" pitchFamily="34" charset="0"/>
              <a:buChar char="•"/>
              <a:defRPr sz="2400">
                <a:solidFill>
                  <a:schemeClr val="tx1"/>
                </a:solidFill>
                <a:latin typeface="Univers Com 45 Light" pitchFamily="34" charset="0"/>
              </a:defRPr>
            </a:lvl3pPr>
            <a:lvl4pPr marL="1600200" indent="-228600">
              <a:spcBef>
                <a:spcPct val="20000"/>
              </a:spcBef>
              <a:buFont typeface="Arial" panose="020B0604020202020204" pitchFamily="34" charset="0"/>
              <a:buChar char="–"/>
              <a:defRPr sz="2000">
                <a:solidFill>
                  <a:schemeClr val="tx1"/>
                </a:solidFill>
                <a:latin typeface="Univers Com 45 Light" pitchFamily="34" charset="0"/>
              </a:defRPr>
            </a:lvl4pPr>
            <a:lvl5pPr marL="2057400" indent="-228600">
              <a:spcBef>
                <a:spcPct val="20000"/>
              </a:spcBef>
              <a:buFont typeface="Arial" panose="020B0604020202020204" pitchFamily="34" charset="0"/>
              <a:buChar char="»"/>
              <a:defRPr sz="2000">
                <a:solidFill>
                  <a:schemeClr val="tx1"/>
                </a:solidFill>
                <a:latin typeface="Univers Com 45 Ligh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9pPr>
          </a:lstStyle>
          <a:p>
            <a:pPr>
              <a:spcBef>
                <a:spcPct val="0"/>
              </a:spcBef>
              <a:buFontTx/>
              <a:buNone/>
            </a:pPr>
            <a:fld id="{BCB84060-26F6-4A3E-8C32-514535059B1D}" type="slidenum">
              <a:rPr lang="fr-FR" altLang="fr-FR" sz="1200" smtClean="0">
                <a:solidFill>
                  <a:srgbClr val="898989"/>
                </a:solidFill>
                <a:latin typeface="Times New Roman" panose="02020603050405020304" pitchFamily="18" charset="0"/>
              </a:rPr>
              <a:pPr>
                <a:spcBef>
                  <a:spcPct val="0"/>
                </a:spcBef>
                <a:buFontTx/>
                <a:buNone/>
              </a:pPr>
              <a:t>26</a:t>
            </a:fld>
            <a:endParaRPr lang="fr-FR" altLang="fr-FR" sz="1200">
              <a:solidFill>
                <a:srgbClr val="898989"/>
              </a:solidFill>
              <a:latin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u contenu 2">
            <a:extLst>
              <a:ext uri="{FF2B5EF4-FFF2-40B4-BE49-F238E27FC236}">
                <a16:creationId xmlns:a16="http://schemas.microsoft.com/office/drawing/2014/main" id="{2689806E-A1E9-466C-90EF-A71DA2890D2E}"/>
              </a:ext>
            </a:extLst>
          </p:cNvPr>
          <p:cNvSpPr>
            <a:spLocks noGrp="1"/>
          </p:cNvSpPr>
          <p:nvPr>
            <p:ph idx="1"/>
          </p:nvPr>
        </p:nvSpPr>
        <p:spPr>
          <a:xfrm>
            <a:off x="457200" y="1063625"/>
            <a:ext cx="8229600" cy="2989263"/>
          </a:xfrm>
        </p:spPr>
        <p:txBody>
          <a:bodyPr/>
          <a:lstStyle/>
          <a:p>
            <a:pPr>
              <a:lnSpc>
                <a:spcPct val="150000"/>
              </a:lnSpc>
            </a:pPr>
            <a:r>
              <a:rPr lang="fr-CH" altLang="fr-FR" sz="2000"/>
              <a:t>Les Spécialistes : médecins diabétologues,  pneumologues, etc.</a:t>
            </a:r>
          </a:p>
          <a:p>
            <a:pPr>
              <a:lnSpc>
                <a:spcPct val="150000"/>
              </a:lnSpc>
            </a:pPr>
            <a:r>
              <a:rPr lang="fr-CH" altLang="fr-FR" sz="2000"/>
              <a:t>Les Infirmières cliniciennes spécialisée en diabétologie, soins de plaies, stomatologie, oncologie</a:t>
            </a:r>
          </a:p>
          <a:p>
            <a:pPr>
              <a:lnSpc>
                <a:spcPct val="150000"/>
              </a:lnSpc>
            </a:pPr>
            <a:r>
              <a:rPr lang="fr-CH" altLang="fr-FR" sz="2000"/>
              <a:t>Les Diététiciennes</a:t>
            </a:r>
          </a:p>
          <a:p>
            <a:pPr>
              <a:lnSpc>
                <a:spcPct val="150000"/>
              </a:lnSpc>
            </a:pPr>
            <a:r>
              <a:rPr lang="fr-CH" altLang="fr-FR" sz="2000"/>
              <a:t>Les Physiothérapeutes, Ergo., Logopédistes,…</a:t>
            </a:r>
          </a:p>
          <a:p>
            <a:pPr>
              <a:lnSpc>
                <a:spcPct val="150000"/>
              </a:lnSpc>
            </a:pPr>
            <a:r>
              <a:rPr lang="fr-CH" altLang="fr-FR" sz="2000"/>
              <a:t>Les CMA</a:t>
            </a:r>
          </a:p>
        </p:txBody>
      </p:sp>
      <p:sp>
        <p:nvSpPr>
          <p:cNvPr id="46083" name="Espace réservé du numéro de diapositive 3">
            <a:extLst>
              <a:ext uri="{FF2B5EF4-FFF2-40B4-BE49-F238E27FC236}">
                <a16:creationId xmlns:a16="http://schemas.microsoft.com/office/drawing/2014/main" id="{0F7B31EC-8F6E-4EEC-803D-246F09551BA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Univers Com 45 Light" pitchFamily="34" charset="0"/>
              </a:defRPr>
            </a:lvl1pPr>
            <a:lvl2pPr marL="742950" indent="-285750">
              <a:spcBef>
                <a:spcPct val="20000"/>
              </a:spcBef>
              <a:buFont typeface="Arial" panose="020B0604020202020204" pitchFamily="34" charset="0"/>
              <a:buChar char="–"/>
              <a:defRPr sz="2800">
                <a:solidFill>
                  <a:schemeClr val="tx1"/>
                </a:solidFill>
                <a:latin typeface="Univers Com 45 Light" pitchFamily="34" charset="0"/>
              </a:defRPr>
            </a:lvl2pPr>
            <a:lvl3pPr marL="1143000" indent="-228600">
              <a:spcBef>
                <a:spcPct val="20000"/>
              </a:spcBef>
              <a:buFont typeface="Arial" panose="020B0604020202020204" pitchFamily="34" charset="0"/>
              <a:buChar char="•"/>
              <a:defRPr sz="2400">
                <a:solidFill>
                  <a:schemeClr val="tx1"/>
                </a:solidFill>
                <a:latin typeface="Univers Com 45 Light" pitchFamily="34" charset="0"/>
              </a:defRPr>
            </a:lvl3pPr>
            <a:lvl4pPr marL="1600200" indent="-228600">
              <a:spcBef>
                <a:spcPct val="20000"/>
              </a:spcBef>
              <a:buFont typeface="Arial" panose="020B0604020202020204" pitchFamily="34" charset="0"/>
              <a:buChar char="–"/>
              <a:defRPr sz="2000">
                <a:solidFill>
                  <a:schemeClr val="tx1"/>
                </a:solidFill>
                <a:latin typeface="Univers Com 45 Light" pitchFamily="34" charset="0"/>
              </a:defRPr>
            </a:lvl4pPr>
            <a:lvl5pPr marL="2057400" indent="-228600">
              <a:spcBef>
                <a:spcPct val="20000"/>
              </a:spcBef>
              <a:buFont typeface="Arial" panose="020B0604020202020204" pitchFamily="34" charset="0"/>
              <a:buChar char="»"/>
              <a:defRPr sz="2000">
                <a:solidFill>
                  <a:schemeClr val="tx1"/>
                </a:solidFill>
                <a:latin typeface="Univers Com 45 Ligh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9pPr>
          </a:lstStyle>
          <a:p>
            <a:pPr>
              <a:spcBef>
                <a:spcPct val="0"/>
              </a:spcBef>
              <a:buFontTx/>
              <a:buNone/>
            </a:pPr>
            <a:fld id="{3979B977-2052-41F5-9C60-56EBC3CD6922}" type="slidenum">
              <a:rPr lang="fr-FR" altLang="fr-FR" sz="1200" smtClean="0">
                <a:solidFill>
                  <a:srgbClr val="898989"/>
                </a:solidFill>
                <a:latin typeface="Times New Roman" panose="02020603050405020304" pitchFamily="18" charset="0"/>
              </a:rPr>
              <a:pPr>
                <a:spcBef>
                  <a:spcPct val="0"/>
                </a:spcBef>
                <a:buFontTx/>
                <a:buNone/>
              </a:pPr>
              <a:t>27</a:t>
            </a:fld>
            <a:endParaRPr lang="fr-FR" altLang="fr-FR" sz="1200">
              <a:solidFill>
                <a:srgbClr val="898989"/>
              </a:solidFill>
              <a:latin typeface="Times New Roman" panose="02020603050405020304" pitchFamily="18" charset="0"/>
            </a:endParaRPr>
          </a:p>
        </p:txBody>
      </p:sp>
      <p:sp>
        <p:nvSpPr>
          <p:cNvPr id="46084" name="Titre 1">
            <a:extLst>
              <a:ext uri="{FF2B5EF4-FFF2-40B4-BE49-F238E27FC236}">
                <a16:creationId xmlns:a16="http://schemas.microsoft.com/office/drawing/2014/main" id="{0C1C0FE3-167D-4F4C-9E1A-727EF7848732}"/>
              </a:ext>
            </a:extLst>
          </p:cNvPr>
          <p:cNvSpPr>
            <a:spLocks noGrp="1"/>
          </p:cNvSpPr>
          <p:nvPr>
            <p:ph type="title"/>
          </p:nvPr>
        </p:nvSpPr>
        <p:spPr>
          <a:xfrm>
            <a:off x="457200" y="206375"/>
            <a:ext cx="8229600" cy="647700"/>
          </a:xfrm>
        </p:spPr>
        <p:txBody>
          <a:bodyPr/>
          <a:lstStyle/>
          <a:p>
            <a:r>
              <a:rPr lang="fr-CH" altLang="fr-FR" sz="2400"/>
              <a:t>Quels sont les professionnels de  santé impliqués dans l’éducation thérapeutique du patient en Suisse?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a:extLst>
              <a:ext uri="{FF2B5EF4-FFF2-40B4-BE49-F238E27FC236}">
                <a16:creationId xmlns:a16="http://schemas.microsoft.com/office/drawing/2014/main" id="{45E4F544-C430-42FC-B82C-450806005DE1}"/>
              </a:ext>
            </a:extLst>
          </p:cNvPr>
          <p:cNvSpPr>
            <a:spLocks noGrp="1"/>
          </p:cNvSpPr>
          <p:nvPr>
            <p:ph type="title"/>
          </p:nvPr>
        </p:nvSpPr>
        <p:spPr>
          <a:xfrm>
            <a:off x="0" y="206375"/>
            <a:ext cx="9109075" cy="684213"/>
          </a:xfrm>
        </p:spPr>
        <p:txBody>
          <a:bodyPr/>
          <a:lstStyle/>
          <a:p>
            <a:pPr>
              <a:defRPr/>
            </a:pPr>
            <a:r>
              <a:rPr lang="fr-CH" altLang="fr-FR" sz="2800" dirty="0"/>
              <a:t>CMA? Coordinatrices en Médecine Ambulatoire</a:t>
            </a:r>
            <a:br>
              <a:rPr lang="fr-CH" altLang="fr-FR" sz="3200" dirty="0"/>
            </a:br>
            <a:r>
              <a:rPr lang="fr-CH" altLang="fr-FR" sz="2000" dirty="0">
                <a:solidFill>
                  <a:schemeClr val="bg2">
                    <a:lumMod val="25000"/>
                  </a:schemeClr>
                </a:solidFill>
              </a:rPr>
              <a:t>Brevet Fédéral</a:t>
            </a:r>
          </a:p>
        </p:txBody>
      </p:sp>
      <p:sp>
        <p:nvSpPr>
          <p:cNvPr id="3" name="Espace réservé du contenu 2">
            <a:extLst>
              <a:ext uri="{FF2B5EF4-FFF2-40B4-BE49-F238E27FC236}">
                <a16:creationId xmlns:a16="http://schemas.microsoft.com/office/drawing/2014/main" id="{E62543A0-E17C-4A51-AEB4-DFAABA680414}"/>
              </a:ext>
            </a:extLst>
          </p:cNvPr>
          <p:cNvSpPr>
            <a:spLocks noGrp="1"/>
          </p:cNvSpPr>
          <p:nvPr>
            <p:ph idx="1"/>
          </p:nvPr>
        </p:nvSpPr>
        <p:spPr>
          <a:xfrm>
            <a:off x="179388" y="1063625"/>
            <a:ext cx="8785225" cy="3203575"/>
          </a:xfrm>
        </p:spPr>
        <p:txBody>
          <a:bodyPr/>
          <a:lstStyle/>
          <a:p>
            <a:pPr>
              <a:lnSpc>
                <a:spcPct val="150000"/>
              </a:lnSpc>
              <a:defRPr/>
            </a:pPr>
            <a:r>
              <a:rPr lang="fr-CH" sz="1800" dirty="0"/>
              <a:t>Elles travaillent dans les SSP au sein d’une structure avec une offre polyvalente, intégrée et continue: le cabinet de médecine générale. </a:t>
            </a:r>
          </a:p>
          <a:p>
            <a:pPr>
              <a:lnSpc>
                <a:spcPct val="150000"/>
              </a:lnSpc>
              <a:defRPr/>
            </a:pPr>
            <a:r>
              <a:rPr lang="fr-CH" sz="1800" dirty="0"/>
              <a:t>Elles sont proches des patients, y compris culturellement, </a:t>
            </a:r>
            <a:br>
              <a:rPr lang="fr-CH" sz="1800" dirty="0"/>
            </a:br>
            <a:r>
              <a:rPr lang="fr-CH" sz="1800" dirty="0"/>
              <a:t>appropriées pour le coaching.</a:t>
            </a:r>
          </a:p>
          <a:p>
            <a:pPr>
              <a:lnSpc>
                <a:spcPct val="150000"/>
              </a:lnSpc>
              <a:defRPr/>
            </a:pPr>
            <a:r>
              <a:rPr lang="fr-CH" sz="1800" dirty="0"/>
              <a:t>Elle représentent une ressource inexploitée et accessibles financièrement </a:t>
            </a:r>
          </a:p>
          <a:p>
            <a:pPr>
              <a:lnSpc>
                <a:spcPct val="150000"/>
              </a:lnSpc>
              <a:defRPr/>
            </a:pPr>
            <a:r>
              <a:rPr lang="fr-CH" sz="1800" dirty="0"/>
              <a:t>Elles  progressent  vite en nombre et en compétences</a:t>
            </a:r>
          </a:p>
          <a:p>
            <a:pPr marL="0" indent="0">
              <a:buFont typeface="Arial" panose="020B0604020202020204" pitchFamily="34" charset="0"/>
              <a:buNone/>
              <a:defRPr/>
            </a:pPr>
            <a:r>
              <a:rPr lang="fr-CH" sz="1100" i="1" dirty="0"/>
              <a:t>Marc Jungi </a:t>
            </a:r>
            <a:r>
              <a:rPr lang="fr-CH" sz="1100" i="1" dirty="0" err="1"/>
              <a:t>Primary</a:t>
            </a:r>
            <a:r>
              <a:rPr lang="fr-CH" sz="1100" i="1" dirty="0"/>
              <a:t> Care 2013; 133: n°22;  Thomas </a:t>
            </a:r>
            <a:r>
              <a:rPr lang="fr-CH" sz="1100" i="1" dirty="0" err="1"/>
              <a:t>Bodenheimer</a:t>
            </a:r>
            <a:r>
              <a:rPr lang="fr-CH" sz="1100" i="1" dirty="0"/>
              <a:t> </a:t>
            </a:r>
            <a:r>
              <a:rPr lang="fr-CH" sz="1100" i="1" dirty="0" err="1"/>
              <a:t>Annals</a:t>
            </a:r>
            <a:r>
              <a:rPr lang="fr-CH" sz="1100" i="1" dirty="0"/>
              <a:t> of </a:t>
            </a:r>
            <a:r>
              <a:rPr lang="fr-CH" sz="1100" i="1" dirty="0" err="1"/>
              <a:t>family</a:t>
            </a:r>
            <a:r>
              <a:rPr lang="fr-CH" sz="1100" i="1" dirty="0"/>
              <a:t> </a:t>
            </a:r>
            <a:r>
              <a:rPr lang="fr-CH" sz="1100" i="1" dirty="0" err="1"/>
              <a:t>medicine</a:t>
            </a:r>
            <a:r>
              <a:rPr lang="fr-CH" sz="1100" i="1" dirty="0"/>
              <a:t>  Vol. 13, NO. 2 ✦ MARCH/APRIL 2015</a:t>
            </a:r>
          </a:p>
          <a:p>
            <a:pPr marL="0" indent="0">
              <a:buFont typeface="Arial" panose="020B0604020202020204" pitchFamily="34" charset="0"/>
              <a:buNone/>
              <a:defRPr/>
            </a:pPr>
            <a:endParaRPr lang="fr-CH" sz="2000" dirty="0"/>
          </a:p>
        </p:txBody>
      </p:sp>
      <p:sp>
        <p:nvSpPr>
          <p:cNvPr id="47108" name="Espace réservé du numéro de diapositive 3">
            <a:extLst>
              <a:ext uri="{FF2B5EF4-FFF2-40B4-BE49-F238E27FC236}">
                <a16:creationId xmlns:a16="http://schemas.microsoft.com/office/drawing/2014/main" id="{FE7B5789-F179-4530-B7BB-474E1174A37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Univers Com 45 Light" pitchFamily="34" charset="0"/>
              </a:defRPr>
            </a:lvl1pPr>
            <a:lvl2pPr marL="742950" indent="-285750">
              <a:spcBef>
                <a:spcPct val="20000"/>
              </a:spcBef>
              <a:buFont typeface="Arial" panose="020B0604020202020204" pitchFamily="34" charset="0"/>
              <a:buChar char="–"/>
              <a:defRPr sz="2800">
                <a:solidFill>
                  <a:schemeClr val="tx1"/>
                </a:solidFill>
                <a:latin typeface="Univers Com 45 Light" pitchFamily="34" charset="0"/>
              </a:defRPr>
            </a:lvl2pPr>
            <a:lvl3pPr marL="1143000" indent="-228600">
              <a:spcBef>
                <a:spcPct val="20000"/>
              </a:spcBef>
              <a:buFont typeface="Arial" panose="020B0604020202020204" pitchFamily="34" charset="0"/>
              <a:buChar char="•"/>
              <a:defRPr sz="2400">
                <a:solidFill>
                  <a:schemeClr val="tx1"/>
                </a:solidFill>
                <a:latin typeface="Univers Com 45 Light" pitchFamily="34" charset="0"/>
              </a:defRPr>
            </a:lvl3pPr>
            <a:lvl4pPr marL="1600200" indent="-228600">
              <a:spcBef>
                <a:spcPct val="20000"/>
              </a:spcBef>
              <a:buFont typeface="Arial" panose="020B0604020202020204" pitchFamily="34" charset="0"/>
              <a:buChar char="–"/>
              <a:defRPr sz="2000">
                <a:solidFill>
                  <a:schemeClr val="tx1"/>
                </a:solidFill>
                <a:latin typeface="Univers Com 45 Light" pitchFamily="34" charset="0"/>
              </a:defRPr>
            </a:lvl4pPr>
            <a:lvl5pPr marL="2057400" indent="-228600">
              <a:spcBef>
                <a:spcPct val="20000"/>
              </a:spcBef>
              <a:buFont typeface="Arial" panose="020B0604020202020204" pitchFamily="34" charset="0"/>
              <a:buChar char="»"/>
              <a:defRPr sz="2000">
                <a:solidFill>
                  <a:schemeClr val="tx1"/>
                </a:solidFill>
                <a:latin typeface="Univers Com 45 Ligh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9pPr>
          </a:lstStyle>
          <a:p>
            <a:pPr>
              <a:spcBef>
                <a:spcPct val="0"/>
              </a:spcBef>
              <a:buFontTx/>
              <a:buNone/>
            </a:pPr>
            <a:fld id="{9F0E0714-FD6F-4C0C-8C78-381657D92565}" type="slidenum">
              <a:rPr lang="fr-FR" altLang="fr-FR" sz="1200" smtClean="0">
                <a:solidFill>
                  <a:srgbClr val="898989"/>
                </a:solidFill>
                <a:latin typeface="Times New Roman" panose="02020603050405020304" pitchFamily="18" charset="0"/>
              </a:rPr>
              <a:pPr>
                <a:spcBef>
                  <a:spcPct val="0"/>
                </a:spcBef>
                <a:buFontTx/>
                <a:buNone/>
              </a:pPr>
              <a:t>28</a:t>
            </a:fld>
            <a:endParaRPr lang="fr-FR" altLang="fr-FR" sz="1200">
              <a:solidFill>
                <a:srgbClr val="898989"/>
              </a:solidFill>
              <a:latin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
            <a:extLst>
              <a:ext uri="{FF2B5EF4-FFF2-40B4-BE49-F238E27FC236}">
                <a16:creationId xmlns:a16="http://schemas.microsoft.com/office/drawing/2014/main" id="{AF8B043E-8A2D-4FC3-9ED2-63F380E9B613}"/>
              </a:ext>
            </a:extLst>
          </p:cNvPr>
          <p:cNvSpPr>
            <a:spLocks noGrp="1"/>
          </p:cNvSpPr>
          <p:nvPr>
            <p:ph type="title"/>
          </p:nvPr>
        </p:nvSpPr>
        <p:spPr>
          <a:xfrm>
            <a:off x="0" y="206375"/>
            <a:ext cx="9036050" cy="636588"/>
          </a:xfrm>
        </p:spPr>
        <p:txBody>
          <a:bodyPr/>
          <a:lstStyle/>
          <a:p>
            <a:br>
              <a:rPr lang="fr-CH" altLang="fr-FR" sz="2400"/>
            </a:br>
            <a:br>
              <a:rPr lang="fr-CH" altLang="fr-FR" sz="2400"/>
            </a:br>
            <a:r>
              <a:rPr lang="fr-CH" altLang="fr-FR" sz="2400"/>
              <a:t>« Chronic care model » en médecine de famille en Suisse (</a:t>
            </a:r>
            <a:r>
              <a:rPr lang="fr-CH" altLang="fr-FR" sz="2400" b="1"/>
              <a:t>CMA</a:t>
            </a:r>
            <a:r>
              <a:rPr lang="fr-CH" altLang="fr-FR" sz="2400"/>
              <a:t>)</a:t>
            </a:r>
            <a:br>
              <a:rPr lang="fr-CH" altLang="fr-FR" sz="2400"/>
            </a:br>
            <a:r>
              <a:rPr lang="fr-CH" altLang="fr-FR" sz="1400" i="1"/>
              <a:t>Claudia Steurer-Stey, Anja Frei, Thomas Rosemann  Rev Med Suisse 2010; 1016-1019 </a:t>
            </a:r>
            <a:br>
              <a:rPr lang="fr-CH" altLang="fr-FR"/>
            </a:br>
            <a:endParaRPr lang="fr-CH" altLang="fr-FR"/>
          </a:p>
        </p:txBody>
      </p:sp>
      <p:sp>
        <p:nvSpPr>
          <p:cNvPr id="3" name="Espace réservé du contenu 2">
            <a:extLst>
              <a:ext uri="{FF2B5EF4-FFF2-40B4-BE49-F238E27FC236}">
                <a16:creationId xmlns:a16="http://schemas.microsoft.com/office/drawing/2014/main" id="{29DCA756-849E-4E28-8A1B-113B055EC53F}"/>
              </a:ext>
            </a:extLst>
          </p:cNvPr>
          <p:cNvSpPr>
            <a:spLocks noGrp="1"/>
          </p:cNvSpPr>
          <p:nvPr>
            <p:ph idx="1"/>
          </p:nvPr>
        </p:nvSpPr>
        <p:spPr>
          <a:xfrm>
            <a:off x="457200" y="1131888"/>
            <a:ext cx="8229600" cy="2921000"/>
          </a:xfrm>
        </p:spPr>
        <p:txBody>
          <a:bodyPr/>
          <a:lstStyle/>
          <a:p>
            <a:pPr>
              <a:defRPr/>
            </a:pPr>
            <a:r>
              <a:rPr lang="fr-CH" sz="2000" dirty="0"/>
              <a:t>Vignette clinique: </a:t>
            </a:r>
          </a:p>
          <a:p>
            <a:pPr marL="0" indent="0">
              <a:lnSpc>
                <a:spcPct val="150000"/>
              </a:lnSpc>
              <a:buFont typeface="Arial" panose="020B0604020202020204" pitchFamily="34" charset="0"/>
              <a:buNone/>
              <a:defRPr/>
            </a:pPr>
            <a:r>
              <a:rPr lang="fr-CH" sz="2000" dirty="0"/>
              <a:t>M. S. arrive au rendez-vous de suivi fixé lors de la séance précédente. Il ne présente pas de problème particulier. Tout d’abord il remet son passeport diabète à l’assistante médicale. Il a appris à gérer et à remplir son passeport diabète dans le groupe d’entraide (</a:t>
            </a:r>
            <a:r>
              <a:rPr lang="fr-CH" sz="2000" dirty="0" err="1"/>
              <a:t>peer</a:t>
            </a:r>
            <a:r>
              <a:rPr lang="fr-CH" sz="2000" dirty="0"/>
              <a:t> group), au moyen d’exercices pratiques.</a:t>
            </a:r>
          </a:p>
          <a:p>
            <a:pPr marL="0" indent="0">
              <a:buFont typeface="Arial" panose="020B0604020202020204" pitchFamily="34" charset="0"/>
              <a:buNone/>
              <a:defRPr/>
            </a:pPr>
            <a:endParaRPr lang="fr-CH" dirty="0"/>
          </a:p>
        </p:txBody>
      </p:sp>
      <p:sp>
        <p:nvSpPr>
          <p:cNvPr id="48132" name="Espace réservé du numéro de diapositive 3">
            <a:extLst>
              <a:ext uri="{FF2B5EF4-FFF2-40B4-BE49-F238E27FC236}">
                <a16:creationId xmlns:a16="http://schemas.microsoft.com/office/drawing/2014/main" id="{3772CB72-2E64-45E0-B552-4E6D16CF0C9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Univers Com 45 Light" pitchFamily="34" charset="0"/>
              </a:defRPr>
            </a:lvl1pPr>
            <a:lvl2pPr marL="742950" indent="-285750">
              <a:spcBef>
                <a:spcPct val="20000"/>
              </a:spcBef>
              <a:buFont typeface="Arial" panose="020B0604020202020204" pitchFamily="34" charset="0"/>
              <a:buChar char="–"/>
              <a:defRPr sz="2800">
                <a:solidFill>
                  <a:schemeClr val="tx1"/>
                </a:solidFill>
                <a:latin typeface="Univers Com 45 Light" pitchFamily="34" charset="0"/>
              </a:defRPr>
            </a:lvl2pPr>
            <a:lvl3pPr marL="1143000" indent="-228600">
              <a:spcBef>
                <a:spcPct val="20000"/>
              </a:spcBef>
              <a:buFont typeface="Arial" panose="020B0604020202020204" pitchFamily="34" charset="0"/>
              <a:buChar char="•"/>
              <a:defRPr sz="2400">
                <a:solidFill>
                  <a:schemeClr val="tx1"/>
                </a:solidFill>
                <a:latin typeface="Univers Com 45 Light" pitchFamily="34" charset="0"/>
              </a:defRPr>
            </a:lvl3pPr>
            <a:lvl4pPr marL="1600200" indent="-228600">
              <a:spcBef>
                <a:spcPct val="20000"/>
              </a:spcBef>
              <a:buFont typeface="Arial" panose="020B0604020202020204" pitchFamily="34" charset="0"/>
              <a:buChar char="–"/>
              <a:defRPr sz="2000">
                <a:solidFill>
                  <a:schemeClr val="tx1"/>
                </a:solidFill>
                <a:latin typeface="Univers Com 45 Light" pitchFamily="34" charset="0"/>
              </a:defRPr>
            </a:lvl4pPr>
            <a:lvl5pPr marL="2057400" indent="-228600">
              <a:spcBef>
                <a:spcPct val="20000"/>
              </a:spcBef>
              <a:buFont typeface="Arial" panose="020B0604020202020204" pitchFamily="34" charset="0"/>
              <a:buChar char="»"/>
              <a:defRPr sz="2000">
                <a:solidFill>
                  <a:schemeClr val="tx1"/>
                </a:solidFill>
                <a:latin typeface="Univers Com 45 Ligh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9pPr>
          </a:lstStyle>
          <a:p>
            <a:pPr>
              <a:spcBef>
                <a:spcPct val="0"/>
              </a:spcBef>
              <a:buFontTx/>
              <a:buNone/>
            </a:pPr>
            <a:fld id="{0765475B-717E-4B16-B5B9-13851BF501BA}" type="slidenum">
              <a:rPr lang="fr-FR" altLang="fr-FR" sz="1200" smtClean="0">
                <a:solidFill>
                  <a:srgbClr val="898989"/>
                </a:solidFill>
                <a:latin typeface="Times New Roman" panose="02020603050405020304" pitchFamily="18" charset="0"/>
              </a:rPr>
              <a:pPr>
                <a:spcBef>
                  <a:spcPct val="0"/>
                </a:spcBef>
                <a:buFontTx/>
                <a:buNone/>
              </a:pPr>
              <a:t>29</a:t>
            </a:fld>
            <a:endParaRPr lang="fr-FR" altLang="fr-FR" sz="1200">
              <a:solidFill>
                <a:srgbClr val="898989"/>
              </a:solidFill>
              <a:latin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contenu 2">
            <a:extLst>
              <a:ext uri="{FF2B5EF4-FFF2-40B4-BE49-F238E27FC236}">
                <a16:creationId xmlns:a16="http://schemas.microsoft.com/office/drawing/2014/main" id="{F337CFD8-24FA-4C04-9CD4-65335EEBA0BD}"/>
              </a:ext>
            </a:extLst>
          </p:cNvPr>
          <p:cNvSpPr>
            <a:spLocks noGrp="1"/>
          </p:cNvSpPr>
          <p:nvPr>
            <p:ph idx="1"/>
          </p:nvPr>
        </p:nvSpPr>
        <p:spPr>
          <a:xfrm>
            <a:off x="457200" y="1131888"/>
            <a:ext cx="8229600" cy="2921000"/>
          </a:xfrm>
        </p:spPr>
        <p:txBody>
          <a:bodyPr/>
          <a:lstStyle/>
          <a:p>
            <a:pPr marL="0" indent="0">
              <a:buFont typeface="Arial" panose="020B0604020202020204" pitchFamily="34" charset="0"/>
              <a:buNone/>
            </a:pPr>
            <a:r>
              <a:rPr lang="fr-CH" altLang="fr-FR"/>
              <a:t>La prévention structurelle, </a:t>
            </a:r>
            <a:r>
              <a:rPr lang="fr-CH" altLang="fr-FR" i="1"/>
              <a:t>sur le long terme.</a:t>
            </a:r>
          </a:p>
          <a:p>
            <a:pPr marL="0" indent="0">
              <a:buFont typeface="Arial" panose="020B0604020202020204" pitchFamily="34" charset="0"/>
              <a:buNone/>
            </a:pPr>
            <a:r>
              <a:rPr lang="fr-CH" altLang="fr-FR" i="1"/>
              <a:t>Urbanisme, écoles, formations, socialisation:  tous les indicateurs santé non médicaux!</a:t>
            </a:r>
          </a:p>
          <a:p>
            <a:pPr marL="0" indent="0">
              <a:buFont typeface="Arial" panose="020B0604020202020204" pitchFamily="34" charset="0"/>
              <a:buNone/>
            </a:pPr>
            <a:r>
              <a:rPr lang="fr-CH" altLang="fr-FR" i="1"/>
              <a:t>Un sujet en soi, peut-être pour une autre année?</a:t>
            </a:r>
          </a:p>
        </p:txBody>
      </p:sp>
      <p:sp>
        <p:nvSpPr>
          <p:cNvPr id="8195" name="Espace réservé du numéro de diapositive 3">
            <a:extLst>
              <a:ext uri="{FF2B5EF4-FFF2-40B4-BE49-F238E27FC236}">
                <a16:creationId xmlns:a16="http://schemas.microsoft.com/office/drawing/2014/main" id="{8F72FD45-41E1-4E86-8257-3741AE28D16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Univers Com 45 Light" pitchFamily="34" charset="0"/>
              </a:defRPr>
            </a:lvl1pPr>
            <a:lvl2pPr marL="742950" indent="-285750">
              <a:spcBef>
                <a:spcPct val="20000"/>
              </a:spcBef>
              <a:buFont typeface="Arial" panose="020B0604020202020204" pitchFamily="34" charset="0"/>
              <a:buChar char="–"/>
              <a:defRPr sz="2800">
                <a:solidFill>
                  <a:schemeClr val="tx1"/>
                </a:solidFill>
                <a:latin typeface="Univers Com 45 Light" pitchFamily="34" charset="0"/>
              </a:defRPr>
            </a:lvl2pPr>
            <a:lvl3pPr marL="1143000" indent="-228600">
              <a:spcBef>
                <a:spcPct val="20000"/>
              </a:spcBef>
              <a:buFont typeface="Arial" panose="020B0604020202020204" pitchFamily="34" charset="0"/>
              <a:buChar char="•"/>
              <a:defRPr sz="2400">
                <a:solidFill>
                  <a:schemeClr val="tx1"/>
                </a:solidFill>
                <a:latin typeface="Univers Com 45 Light" pitchFamily="34" charset="0"/>
              </a:defRPr>
            </a:lvl3pPr>
            <a:lvl4pPr marL="1600200" indent="-228600">
              <a:spcBef>
                <a:spcPct val="20000"/>
              </a:spcBef>
              <a:buFont typeface="Arial" panose="020B0604020202020204" pitchFamily="34" charset="0"/>
              <a:buChar char="–"/>
              <a:defRPr sz="2000">
                <a:solidFill>
                  <a:schemeClr val="tx1"/>
                </a:solidFill>
                <a:latin typeface="Univers Com 45 Light" pitchFamily="34" charset="0"/>
              </a:defRPr>
            </a:lvl4pPr>
            <a:lvl5pPr marL="2057400" indent="-228600">
              <a:spcBef>
                <a:spcPct val="20000"/>
              </a:spcBef>
              <a:buFont typeface="Arial" panose="020B0604020202020204" pitchFamily="34" charset="0"/>
              <a:buChar char="»"/>
              <a:defRPr sz="2000">
                <a:solidFill>
                  <a:schemeClr val="tx1"/>
                </a:solidFill>
                <a:latin typeface="Univers Com 45 Ligh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9pPr>
          </a:lstStyle>
          <a:p>
            <a:pPr>
              <a:spcBef>
                <a:spcPct val="0"/>
              </a:spcBef>
              <a:buFontTx/>
              <a:buNone/>
            </a:pPr>
            <a:fld id="{842D3673-C02A-4AB1-A664-F03BBBEC98B6}" type="slidenum">
              <a:rPr lang="fr-FR" altLang="fr-FR" sz="1200" smtClean="0">
                <a:solidFill>
                  <a:srgbClr val="898989"/>
                </a:solidFill>
                <a:latin typeface="Times New Roman" panose="02020603050405020304" pitchFamily="18" charset="0"/>
              </a:rPr>
              <a:pPr>
                <a:spcBef>
                  <a:spcPct val="0"/>
                </a:spcBef>
                <a:buFontTx/>
                <a:buNone/>
              </a:pPr>
              <a:t>3</a:t>
            </a:fld>
            <a:endParaRPr lang="fr-FR" altLang="fr-FR" sz="1200">
              <a:solidFill>
                <a:srgbClr val="898989"/>
              </a:solidFill>
              <a:latin typeface="Times New Roman" panose="02020603050405020304" pitchFamily="18" charset="0"/>
            </a:endParaRPr>
          </a:p>
        </p:txBody>
      </p:sp>
      <p:sp>
        <p:nvSpPr>
          <p:cNvPr id="8196" name="Titre 1">
            <a:extLst>
              <a:ext uri="{FF2B5EF4-FFF2-40B4-BE49-F238E27FC236}">
                <a16:creationId xmlns:a16="http://schemas.microsoft.com/office/drawing/2014/main" id="{044A8C80-FAD3-4705-94E3-B73BEF8BE764}"/>
              </a:ext>
            </a:extLst>
          </p:cNvPr>
          <p:cNvSpPr>
            <a:spLocks noGrp="1"/>
          </p:cNvSpPr>
          <p:nvPr>
            <p:ph type="title"/>
          </p:nvPr>
        </p:nvSpPr>
        <p:spPr/>
        <p:txBody>
          <a:bodyPr/>
          <a:lstStyle/>
          <a:p>
            <a:r>
              <a:rPr lang="fr-CH" altLang="fr-FR"/>
              <a:t>Laquelle est la plus efficace?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u contenu 2">
            <a:extLst>
              <a:ext uri="{FF2B5EF4-FFF2-40B4-BE49-F238E27FC236}">
                <a16:creationId xmlns:a16="http://schemas.microsoft.com/office/drawing/2014/main" id="{CEC38A71-92A2-45A6-878B-C8C861D68EE7}"/>
              </a:ext>
            </a:extLst>
          </p:cNvPr>
          <p:cNvSpPr>
            <a:spLocks noGrp="1"/>
          </p:cNvSpPr>
          <p:nvPr>
            <p:ph idx="1"/>
          </p:nvPr>
        </p:nvSpPr>
        <p:spPr>
          <a:xfrm>
            <a:off x="457200" y="195263"/>
            <a:ext cx="8229600" cy="4116387"/>
          </a:xfrm>
        </p:spPr>
        <p:txBody>
          <a:bodyPr/>
          <a:lstStyle/>
          <a:p>
            <a:pPr marL="0" indent="0">
              <a:lnSpc>
                <a:spcPct val="150000"/>
              </a:lnSpc>
              <a:buFont typeface="Arial" panose="020B0604020202020204" pitchFamily="34" charset="0"/>
              <a:buNone/>
            </a:pPr>
            <a:r>
              <a:rPr lang="fr-CH" altLang="fr-FR" sz="1800"/>
              <a:t>L’assistante médicale mesure sa tension artérielle, s’acquitte du contrôle de routine de ses pieds, qui inclut un test de sensibilité, tel qu’elle l’a appris dans sa formation spécifique. Tous les résultats sont enregistrés sur support électronique. Les codes de couleurs signalent immédiatement si les valeurs sont pathologiques (feu rouge) ou si elles sont en ordre (feu vert). L’assistante médicale introduit les données dans le dossier médical électronique et imprime les courbes d’évolution de M. S., entre autres celles des valeurs HbA1C, afin de les transmettre au médecin pour la consultation et au patient pour sa documentation personnelle( suit la consultation chez le médecin).</a:t>
            </a:r>
          </a:p>
        </p:txBody>
      </p:sp>
      <p:sp>
        <p:nvSpPr>
          <p:cNvPr id="49155" name="Espace réservé du numéro de diapositive 3">
            <a:extLst>
              <a:ext uri="{FF2B5EF4-FFF2-40B4-BE49-F238E27FC236}">
                <a16:creationId xmlns:a16="http://schemas.microsoft.com/office/drawing/2014/main" id="{FADEE921-2B7E-4536-A4BE-5F1CA3D5BBB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Univers Com 45 Light" pitchFamily="34" charset="0"/>
              </a:defRPr>
            </a:lvl1pPr>
            <a:lvl2pPr marL="742950" indent="-285750">
              <a:spcBef>
                <a:spcPct val="20000"/>
              </a:spcBef>
              <a:buFont typeface="Arial" panose="020B0604020202020204" pitchFamily="34" charset="0"/>
              <a:buChar char="–"/>
              <a:defRPr sz="2800">
                <a:solidFill>
                  <a:schemeClr val="tx1"/>
                </a:solidFill>
                <a:latin typeface="Univers Com 45 Light" pitchFamily="34" charset="0"/>
              </a:defRPr>
            </a:lvl2pPr>
            <a:lvl3pPr marL="1143000" indent="-228600">
              <a:spcBef>
                <a:spcPct val="20000"/>
              </a:spcBef>
              <a:buFont typeface="Arial" panose="020B0604020202020204" pitchFamily="34" charset="0"/>
              <a:buChar char="•"/>
              <a:defRPr sz="2400">
                <a:solidFill>
                  <a:schemeClr val="tx1"/>
                </a:solidFill>
                <a:latin typeface="Univers Com 45 Light" pitchFamily="34" charset="0"/>
              </a:defRPr>
            </a:lvl3pPr>
            <a:lvl4pPr marL="1600200" indent="-228600">
              <a:spcBef>
                <a:spcPct val="20000"/>
              </a:spcBef>
              <a:buFont typeface="Arial" panose="020B0604020202020204" pitchFamily="34" charset="0"/>
              <a:buChar char="–"/>
              <a:defRPr sz="2000">
                <a:solidFill>
                  <a:schemeClr val="tx1"/>
                </a:solidFill>
                <a:latin typeface="Univers Com 45 Light" pitchFamily="34" charset="0"/>
              </a:defRPr>
            </a:lvl4pPr>
            <a:lvl5pPr marL="2057400" indent="-228600">
              <a:spcBef>
                <a:spcPct val="20000"/>
              </a:spcBef>
              <a:buFont typeface="Arial" panose="020B0604020202020204" pitchFamily="34" charset="0"/>
              <a:buChar char="»"/>
              <a:defRPr sz="2000">
                <a:solidFill>
                  <a:schemeClr val="tx1"/>
                </a:solidFill>
                <a:latin typeface="Univers Com 45 Ligh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9pPr>
          </a:lstStyle>
          <a:p>
            <a:pPr>
              <a:spcBef>
                <a:spcPct val="0"/>
              </a:spcBef>
              <a:buFontTx/>
              <a:buNone/>
            </a:pPr>
            <a:fld id="{56F86A40-931D-4D74-8F29-3691C03E4F72}" type="slidenum">
              <a:rPr lang="fr-FR" altLang="fr-FR" sz="1200" smtClean="0">
                <a:solidFill>
                  <a:srgbClr val="898989"/>
                </a:solidFill>
                <a:latin typeface="Times New Roman" panose="02020603050405020304" pitchFamily="18" charset="0"/>
              </a:rPr>
              <a:pPr>
                <a:spcBef>
                  <a:spcPct val="0"/>
                </a:spcBef>
                <a:buFontTx/>
                <a:buNone/>
              </a:pPr>
              <a:t>30</a:t>
            </a:fld>
            <a:endParaRPr lang="fr-FR" altLang="fr-FR" sz="1200">
              <a:solidFill>
                <a:srgbClr val="898989"/>
              </a:solidFill>
              <a:latin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1">
            <a:extLst>
              <a:ext uri="{FF2B5EF4-FFF2-40B4-BE49-F238E27FC236}">
                <a16:creationId xmlns:a16="http://schemas.microsoft.com/office/drawing/2014/main" id="{DB9A512B-4515-4B1F-903F-92F80F5827E7}"/>
              </a:ext>
            </a:extLst>
          </p:cNvPr>
          <p:cNvSpPr>
            <a:spLocks noGrp="1"/>
          </p:cNvSpPr>
          <p:nvPr>
            <p:ph type="title"/>
          </p:nvPr>
        </p:nvSpPr>
        <p:spPr>
          <a:xfrm>
            <a:off x="0" y="206375"/>
            <a:ext cx="9144000" cy="857250"/>
          </a:xfrm>
        </p:spPr>
        <p:txBody>
          <a:bodyPr/>
          <a:lstStyle/>
          <a:p>
            <a:br>
              <a:rPr lang="fr-CH" altLang="fr-FR" sz="2400" b="1">
                <a:solidFill>
                  <a:srgbClr val="000000"/>
                </a:solidFill>
              </a:rPr>
            </a:br>
            <a:r>
              <a:rPr lang="fr-CH" altLang="fr-FR" sz="2000">
                <a:solidFill>
                  <a:srgbClr val="000000"/>
                </a:solidFill>
              </a:rPr>
              <a:t>Brevet Fédéral de Coordinatrice/Coordinateur en médecine ambulatoire CMA</a:t>
            </a:r>
            <a:br>
              <a:rPr lang="fr-CH" altLang="fr-FR" sz="2000" b="1">
                <a:solidFill>
                  <a:srgbClr val="000000"/>
                </a:solidFill>
              </a:rPr>
            </a:br>
            <a:endParaRPr lang="fr-CH" altLang="fr-FR" sz="2400"/>
          </a:p>
        </p:txBody>
      </p:sp>
      <p:sp>
        <p:nvSpPr>
          <p:cNvPr id="50179" name="Espace réservé du contenu 2">
            <a:extLst>
              <a:ext uri="{FF2B5EF4-FFF2-40B4-BE49-F238E27FC236}">
                <a16:creationId xmlns:a16="http://schemas.microsoft.com/office/drawing/2014/main" id="{8055D4CA-A460-4256-8D5E-EE7691E1319E}"/>
              </a:ext>
            </a:extLst>
          </p:cNvPr>
          <p:cNvSpPr>
            <a:spLocks noGrp="1"/>
          </p:cNvSpPr>
          <p:nvPr>
            <p:ph idx="1"/>
          </p:nvPr>
        </p:nvSpPr>
        <p:spPr>
          <a:xfrm>
            <a:off x="179388" y="1131888"/>
            <a:ext cx="8785225" cy="2921000"/>
          </a:xfrm>
        </p:spPr>
        <p:txBody>
          <a:bodyPr/>
          <a:lstStyle/>
          <a:p>
            <a:pPr marL="0" indent="0">
              <a:buFont typeface="Arial" panose="020B0604020202020204" pitchFamily="34" charset="0"/>
              <a:buNone/>
            </a:pPr>
            <a:r>
              <a:rPr lang="fr-CH" altLang="fr-FR" sz="2400"/>
              <a:t>Depuis 2015 , cours donnés en un seul lieu pour la suisse romande à Espace Compétence , Cully.</a:t>
            </a:r>
          </a:p>
          <a:p>
            <a:pPr marL="0" indent="0">
              <a:buFont typeface="Arial" panose="020B0604020202020204" pitchFamily="34" charset="0"/>
              <a:buNone/>
            </a:pPr>
            <a:r>
              <a:rPr lang="fr-CH" altLang="fr-FR" sz="2400"/>
              <a:t>Une centaine d’assistantes médicales formées à la fonction de coordinatrices</a:t>
            </a:r>
          </a:p>
          <a:p>
            <a:pPr marL="0" indent="0">
              <a:buFont typeface="Arial" panose="020B0604020202020204" pitchFamily="34" charset="0"/>
              <a:buNone/>
            </a:pPr>
            <a:r>
              <a:rPr lang="fr-CH" altLang="fr-FR" sz="2400"/>
              <a:t>EC est aussi le centre de formation romand des association </a:t>
            </a:r>
            <a:br>
              <a:rPr lang="fr-CH" altLang="fr-FR" sz="2400"/>
            </a:br>
            <a:r>
              <a:rPr lang="fr-CH" altLang="fr-FR" sz="2400"/>
              <a:t>H+ et de l’ASI</a:t>
            </a:r>
            <a:r>
              <a:rPr lang="fr-CH" altLang="fr-FR" sz="2800"/>
              <a:t>.</a:t>
            </a:r>
          </a:p>
        </p:txBody>
      </p:sp>
      <p:sp>
        <p:nvSpPr>
          <p:cNvPr id="50180" name="Espace réservé du numéro de diapositive 3">
            <a:extLst>
              <a:ext uri="{FF2B5EF4-FFF2-40B4-BE49-F238E27FC236}">
                <a16:creationId xmlns:a16="http://schemas.microsoft.com/office/drawing/2014/main" id="{AAA0D73A-ED62-477D-9585-52A33417F58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Univers Com 45 Light" pitchFamily="34" charset="0"/>
              </a:defRPr>
            </a:lvl1pPr>
            <a:lvl2pPr marL="742950" indent="-285750">
              <a:spcBef>
                <a:spcPct val="20000"/>
              </a:spcBef>
              <a:buFont typeface="Arial" panose="020B0604020202020204" pitchFamily="34" charset="0"/>
              <a:buChar char="–"/>
              <a:defRPr sz="2800">
                <a:solidFill>
                  <a:schemeClr val="tx1"/>
                </a:solidFill>
                <a:latin typeface="Univers Com 45 Light" pitchFamily="34" charset="0"/>
              </a:defRPr>
            </a:lvl2pPr>
            <a:lvl3pPr marL="1143000" indent="-228600">
              <a:spcBef>
                <a:spcPct val="20000"/>
              </a:spcBef>
              <a:buFont typeface="Arial" panose="020B0604020202020204" pitchFamily="34" charset="0"/>
              <a:buChar char="•"/>
              <a:defRPr sz="2400">
                <a:solidFill>
                  <a:schemeClr val="tx1"/>
                </a:solidFill>
                <a:latin typeface="Univers Com 45 Light" pitchFamily="34" charset="0"/>
              </a:defRPr>
            </a:lvl3pPr>
            <a:lvl4pPr marL="1600200" indent="-228600">
              <a:spcBef>
                <a:spcPct val="20000"/>
              </a:spcBef>
              <a:buFont typeface="Arial" panose="020B0604020202020204" pitchFamily="34" charset="0"/>
              <a:buChar char="–"/>
              <a:defRPr sz="2000">
                <a:solidFill>
                  <a:schemeClr val="tx1"/>
                </a:solidFill>
                <a:latin typeface="Univers Com 45 Light" pitchFamily="34" charset="0"/>
              </a:defRPr>
            </a:lvl4pPr>
            <a:lvl5pPr marL="2057400" indent="-228600">
              <a:spcBef>
                <a:spcPct val="20000"/>
              </a:spcBef>
              <a:buFont typeface="Arial" panose="020B0604020202020204" pitchFamily="34" charset="0"/>
              <a:buChar char="»"/>
              <a:defRPr sz="2000">
                <a:solidFill>
                  <a:schemeClr val="tx1"/>
                </a:solidFill>
                <a:latin typeface="Univers Com 45 Ligh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9pPr>
          </a:lstStyle>
          <a:p>
            <a:pPr>
              <a:spcBef>
                <a:spcPct val="0"/>
              </a:spcBef>
              <a:buFontTx/>
              <a:buNone/>
            </a:pPr>
            <a:fld id="{A635D082-CAC8-482F-B091-64422F6A86F4}" type="slidenum">
              <a:rPr lang="fr-FR" altLang="fr-FR" sz="1200" smtClean="0">
                <a:solidFill>
                  <a:srgbClr val="898989"/>
                </a:solidFill>
                <a:latin typeface="Times New Roman" panose="02020603050405020304" pitchFamily="18" charset="0"/>
              </a:rPr>
              <a:pPr>
                <a:spcBef>
                  <a:spcPct val="0"/>
                </a:spcBef>
                <a:buFontTx/>
                <a:buNone/>
              </a:pPr>
              <a:t>31</a:t>
            </a:fld>
            <a:endParaRPr lang="fr-FR" altLang="fr-FR" sz="1200">
              <a:solidFill>
                <a:srgbClr val="898989"/>
              </a:solidFill>
              <a:latin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1">
            <a:extLst>
              <a:ext uri="{FF2B5EF4-FFF2-40B4-BE49-F238E27FC236}">
                <a16:creationId xmlns:a16="http://schemas.microsoft.com/office/drawing/2014/main" id="{67EEB10D-8602-431E-91F8-801C0383EFCB}"/>
              </a:ext>
            </a:extLst>
          </p:cNvPr>
          <p:cNvSpPr>
            <a:spLocks noGrp="1"/>
          </p:cNvSpPr>
          <p:nvPr>
            <p:ph type="title"/>
          </p:nvPr>
        </p:nvSpPr>
        <p:spPr>
          <a:xfrm>
            <a:off x="415925" y="627063"/>
            <a:ext cx="8229600" cy="828675"/>
          </a:xfrm>
        </p:spPr>
        <p:txBody>
          <a:bodyPr/>
          <a:lstStyle/>
          <a:p>
            <a:pPr>
              <a:spcAft>
                <a:spcPts val="300"/>
              </a:spcAft>
            </a:pPr>
            <a:br>
              <a:rPr lang="fr-FR" altLang="fr-FR" sz="1000" b="1">
                <a:cs typeface="Times New Roman" panose="02020603050405020304" pitchFamily="18" charset="0"/>
              </a:rPr>
            </a:br>
            <a:r>
              <a:rPr lang="fr-FR" altLang="fr-FR" sz="1800">
                <a:cs typeface="Times New Roman" panose="02020603050405020304" pitchFamily="18" charset="0"/>
              </a:rPr>
              <a:t>COMPLICITE DANS LA COMPLEXITE</a:t>
            </a:r>
            <a:br>
              <a:rPr lang="fr-FR" altLang="fr-FR" sz="1800">
                <a:cs typeface="Times New Roman" panose="02020603050405020304" pitchFamily="18" charset="0"/>
              </a:rPr>
            </a:br>
            <a:r>
              <a:rPr lang="fr-FR" altLang="fr-FR" sz="1800">
                <a:cs typeface="Times New Roman" panose="02020603050405020304" pitchFamily="18" charset="0"/>
              </a:rPr>
              <a:t>projet CAPDIAD (Cabinet Patient Diabète), une approche interdisciplinaire du patient diabétique au cabinet de médecine générale.</a:t>
            </a:r>
            <a:br>
              <a:rPr lang="fr-FR" altLang="fr-FR" sz="1800">
                <a:cs typeface="Times New Roman" panose="02020603050405020304" pitchFamily="18" charset="0"/>
              </a:rPr>
            </a:br>
            <a:br>
              <a:rPr lang="fr-CH" altLang="fr-FR" sz="1800">
                <a:cs typeface="Times New Roman" panose="02020603050405020304" pitchFamily="18" charset="0"/>
              </a:rPr>
            </a:br>
            <a:r>
              <a:rPr lang="fr-FR" altLang="fr-FR" sz="1000" b="1" i="1">
                <a:cs typeface="Times New Roman" panose="02020603050405020304" pitchFamily="18" charset="0"/>
              </a:rPr>
              <a:t> </a:t>
            </a:r>
            <a:r>
              <a:rPr lang="fr-FR" altLang="fr-FR" sz="1000" i="1">
                <a:cs typeface="Times New Roman" panose="02020603050405020304" pitchFamily="18" charset="0"/>
              </a:rPr>
              <a:t>Dr Sébastien Jotterand, Médecine Générale FMH </a:t>
            </a:r>
            <a:r>
              <a:rPr lang="fr-FR" altLang="fr-FR" sz="1000" i="1">
                <a:solidFill>
                  <a:srgbClr val="0000FF"/>
                </a:solidFill>
                <a:cs typeface="Times New Roman" panose="02020603050405020304" pitchFamily="18" charset="0"/>
                <a:hlinkClick r:id="rId3"/>
              </a:rPr>
              <a:t>sjot@bluewin.ch</a:t>
            </a:r>
            <a:r>
              <a:rPr lang="fr-FR" altLang="fr-FR" sz="1000" i="1">
                <a:cs typeface="Times New Roman" panose="02020603050405020304" pitchFamily="18" charset="0"/>
              </a:rPr>
              <a:t>, Christine Sandoz (cheffe de projet et diététicienne), Yves Kühne, secrétaire général Réseau Nord Broye, 1400 Yverdon-les Bains). Prix poster recherche Sandoz Swissfamilydoc 2009.</a:t>
            </a:r>
            <a:br>
              <a:rPr lang="fr-CH" altLang="fr-FR" sz="1000" i="1">
                <a:cs typeface="Times New Roman" panose="02020603050405020304" pitchFamily="18" charset="0"/>
              </a:rPr>
            </a:br>
            <a:endParaRPr lang="fr-CH" altLang="fr-FR" sz="1000" i="1"/>
          </a:p>
        </p:txBody>
      </p:sp>
      <p:sp>
        <p:nvSpPr>
          <p:cNvPr id="52227" name="Espace réservé du contenu 2">
            <a:extLst>
              <a:ext uri="{FF2B5EF4-FFF2-40B4-BE49-F238E27FC236}">
                <a16:creationId xmlns:a16="http://schemas.microsoft.com/office/drawing/2014/main" id="{846CF4CD-8E62-48A8-8588-67BB55C7DF5C}"/>
              </a:ext>
            </a:extLst>
          </p:cNvPr>
          <p:cNvSpPr>
            <a:spLocks noGrp="1"/>
          </p:cNvSpPr>
          <p:nvPr>
            <p:ph idx="1"/>
          </p:nvPr>
        </p:nvSpPr>
        <p:spPr>
          <a:xfrm>
            <a:off x="282575" y="1874838"/>
            <a:ext cx="8856663" cy="2914650"/>
          </a:xfrm>
        </p:spPr>
        <p:txBody>
          <a:bodyPr/>
          <a:lstStyle/>
          <a:p>
            <a:pPr marL="0" indent="0">
              <a:buFont typeface="Arial" panose="020B0604020202020204" pitchFamily="34" charset="0"/>
              <a:buNone/>
            </a:pPr>
            <a:r>
              <a:rPr lang="fr-FR" altLang="fr-FR" sz="2000"/>
              <a:t>Sur demande du médecin, une </a:t>
            </a:r>
            <a:r>
              <a:rPr lang="fr-FR" altLang="fr-FR" sz="2000" b="1"/>
              <a:t>infirmière spécialiste clinique </a:t>
            </a:r>
            <a:r>
              <a:rPr lang="fr-FR" altLang="fr-FR" sz="2000"/>
              <a:t>en diabétologie se déplace au cabinet du médecin de famille.</a:t>
            </a:r>
          </a:p>
          <a:p>
            <a:pPr marL="0" indent="0">
              <a:buFont typeface="Arial" panose="020B0604020202020204" pitchFamily="34" charset="0"/>
              <a:buNone/>
            </a:pPr>
            <a:r>
              <a:rPr lang="fr-FR" altLang="fr-FR" sz="2000"/>
              <a:t>L’infirmière, le médecin et le patient sont présents lors de la 1</a:t>
            </a:r>
            <a:r>
              <a:rPr lang="fr-FR" altLang="fr-FR" sz="2000" baseline="30000"/>
              <a:t>ère</a:t>
            </a:r>
            <a:r>
              <a:rPr lang="fr-FR" altLang="fr-FR" sz="2000"/>
              <a:t> consultation pour définir ensemble les objectifs et l’organisation de la prise en charge. </a:t>
            </a:r>
          </a:p>
          <a:p>
            <a:pPr marL="0" indent="0">
              <a:buFont typeface="Arial" panose="020B0604020202020204" pitchFamily="34" charset="0"/>
              <a:buNone/>
            </a:pPr>
            <a:r>
              <a:rPr lang="fr-FR" altLang="fr-FR" sz="2000"/>
              <a:t>Puis, le suivi infirmier peut se faire au domicile du patient ou au bureau de l’infirmière.</a:t>
            </a:r>
            <a:endParaRPr lang="fr-CH" altLang="fr-FR" sz="2000"/>
          </a:p>
        </p:txBody>
      </p:sp>
      <p:sp>
        <p:nvSpPr>
          <p:cNvPr id="52228" name="Espace réservé du numéro de diapositive 3">
            <a:extLst>
              <a:ext uri="{FF2B5EF4-FFF2-40B4-BE49-F238E27FC236}">
                <a16:creationId xmlns:a16="http://schemas.microsoft.com/office/drawing/2014/main" id="{3035054D-FF0A-41A0-ACF8-D0AFFE6E245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Univers Com 45 Light" pitchFamily="34" charset="0"/>
              </a:defRPr>
            </a:lvl1pPr>
            <a:lvl2pPr marL="742950" indent="-285750">
              <a:spcBef>
                <a:spcPct val="20000"/>
              </a:spcBef>
              <a:buFont typeface="Arial" panose="020B0604020202020204" pitchFamily="34" charset="0"/>
              <a:buChar char="–"/>
              <a:defRPr sz="2800">
                <a:solidFill>
                  <a:schemeClr val="tx1"/>
                </a:solidFill>
                <a:latin typeface="Univers Com 45 Light" pitchFamily="34" charset="0"/>
              </a:defRPr>
            </a:lvl2pPr>
            <a:lvl3pPr marL="1143000" indent="-228600">
              <a:spcBef>
                <a:spcPct val="20000"/>
              </a:spcBef>
              <a:buFont typeface="Arial" panose="020B0604020202020204" pitchFamily="34" charset="0"/>
              <a:buChar char="•"/>
              <a:defRPr sz="2400">
                <a:solidFill>
                  <a:schemeClr val="tx1"/>
                </a:solidFill>
                <a:latin typeface="Univers Com 45 Light" pitchFamily="34" charset="0"/>
              </a:defRPr>
            </a:lvl3pPr>
            <a:lvl4pPr marL="1600200" indent="-228600">
              <a:spcBef>
                <a:spcPct val="20000"/>
              </a:spcBef>
              <a:buFont typeface="Arial" panose="020B0604020202020204" pitchFamily="34" charset="0"/>
              <a:buChar char="–"/>
              <a:defRPr sz="2000">
                <a:solidFill>
                  <a:schemeClr val="tx1"/>
                </a:solidFill>
                <a:latin typeface="Univers Com 45 Light" pitchFamily="34" charset="0"/>
              </a:defRPr>
            </a:lvl4pPr>
            <a:lvl5pPr marL="2057400" indent="-228600">
              <a:spcBef>
                <a:spcPct val="20000"/>
              </a:spcBef>
              <a:buFont typeface="Arial" panose="020B0604020202020204" pitchFamily="34" charset="0"/>
              <a:buChar char="»"/>
              <a:defRPr sz="2000">
                <a:solidFill>
                  <a:schemeClr val="tx1"/>
                </a:solidFill>
                <a:latin typeface="Univers Com 45 Ligh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9pPr>
          </a:lstStyle>
          <a:p>
            <a:pPr>
              <a:spcBef>
                <a:spcPct val="0"/>
              </a:spcBef>
              <a:buFontTx/>
              <a:buNone/>
            </a:pPr>
            <a:fld id="{000E6BFD-5125-48D4-AC81-879969177827}" type="slidenum">
              <a:rPr lang="fr-FR" altLang="fr-FR" sz="1200" smtClean="0">
                <a:solidFill>
                  <a:srgbClr val="898989"/>
                </a:solidFill>
                <a:latin typeface="Times New Roman" panose="02020603050405020304" pitchFamily="18" charset="0"/>
              </a:rPr>
              <a:pPr>
                <a:spcBef>
                  <a:spcPct val="0"/>
                </a:spcBef>
                <a:buFontTx/>
                <a:buNone/>
              </a:pPr>
              <a:t>32</a:t>
            </a:fld>
            <a:endParaRPr lang="fr-FR" altLang="fr-FR" sz="1200">
              <a:solidFill>
                <a:srgbClr val="898989"/>
              </a:solidFill>
              <a:latin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re 1">
            <a:extLst>
              <a:ext uri="{FF2B5EF4-FFF2-40B4-BE49-F238E27FC236}">
                <a16:creationId xmlns:a16="http://schemas.microsoft.com/office/drawing/2014/main" id="{BB2F2E96-806B-414D-A50F-68B1C3CF3B49}"/>
              </a:ext>
            </a:extLst>
          </p:cNvPr>
          <p:cNvSpPr>
            <a:spLocks noGrp="1"/>
          </p:cNvSpPr>
          <p:nvPr>
            <p:ph type="title"/>
          </p:nvPr>
        </p:nvSpPr>
        <p:spPr>
          <a:xfrm>
            <a:off x="457200" y="206375"/>
            <a:ext cx="8229600" cy="612775"/>
          </a:xfrm>
        </p:spPr>
        <p:txBody>
          <a:bodyPr/>
          <a:lstStyle/>
          <a:p>
            <a:r>
              <a:rPr lang="fr-FR" altLang="fr-FR" sz="2400">
                <a:cs typeface="Times New Roman" panose="02020603050405020304" pitchFamily="18" charset="0"/>
              </a:rPr>
              <a:t>RESULTATS - </a:t>
            </a:r>
            <a:r>
              <a:rPr lang="fr-FR" altLang="fr-FR" sz="1800">
                <a:cs typeface="Times New Roman" panose="02020603050405020304" pitchFamily="18" charset="0"/>
              </a:rPr>
              <a:t>Sur les 74 patients adressé par les 17 médecins </a:t>
            </a:r>
            <a:r>
              <a:rPr lang="fr-FR" altLang="fr-FR" sz="1800">
                <a:latin typeface="Arial" panose="020B0604020202020204" pitchFamily="34" charset="0"/>
                <a:cs typeface="Times New Roman" panose="02020603050405020304" pitchFamily="18" charset="0"/>
              </a:rPr>
              <a:t> </a:t>
            </a:r>
            <a:endParaRPr lang="fr-CH" altLang="fr-FR" sz="1800"/>
          </a:p>
        </p:txBody>
      </p:sp>
      <p:sp>
        <p:nvSpPr>
          <p:cNvPr id="54275" name="Espace réservé du contenu 2">
            <a:extLst>
              <a:ext uri="{FF2B5EF4-FFF2-40B4-BE49-F238E27FC236}">
                <a16:creationId xmlns:a16="http://schemas.microsoft.com/office/drawing/2014/main" id="{6E3924DC-7915-4390-BC5F-575C432DC2B4}"/>
              </a:ext>
            </a:extLst>
          </p:cNvPr>
          <p:cNvSpPr>
            <a:spLocks noGrp="1"/>
          </p:cNvSpPr>
          <p:nvPr>
            <p:ph idx="1"/>
          </p:nvPr>
        </p:nvSpPr>
        <p:spPr>
          <a:xfrm>
            <a:off x="323850" y="987425"/>
            <a:ext cx="8580438" cy="3060700"/>
          </a:xfrm>
        </p:spPr>
        <p:txBody>
          <a:bodyPr/>
          <a:lstStyle/>
          <a:p>
            <a:pPr>
              <a:lnSpc>
                <a:spcPct val="150000"/>
              </a:lnSpc>
            </a:pPr>
            <a:r>
              <a:rPr lang="fr-FR" altLang="fr-FR" sz="1600">
                <a:cs typeface="Times New Roman" panose="02020603050405020304" pitchFamily="18" charset="0"/>
              </a:rPr>
              <a:t>76% répondent que si on ne leur avait pas proposé de rencontrer l’infirmière en diabétologie au        cabinet du médecin de 1</a:t>
            </a:r>
            <a:r>
              <a:rPr lang="fr-FR" altLang="fr-FR" sz="1600" baseline="30000">
                <a:cs typeface="Times New Roman" panose="02020603050405020304" pitchFamily="18" charset="0"/>
              </a:rPr>
              <a:t>er</a:t>
            </a:r>
            <a:r>
              <a:rPr lang="fr-FR" altLang="fr-FR" sz="1600">
                <a:cs typeface="Times New Roman" panose="02020603050405020304" pitchFamily="18" charset="0"/>
              </a:rPr>
              <a:t> recours, ils ne seraient pas allés la rencontrer dans un autre endroit. </a:t>
            </a:r>
          </a:p>
          <a:p>
            <a:pPr>
              <a:lnSpc>
                <a:spcPct val="150000"/>
              </a:lnSpc>
            </a:pPr>
            <a:r>
              <a:rPr lang="fr-FR" altLang="fr-FR" sz="1600">
                <a:cs typeface="Times New Roman" panose="02020603050405020304" pitchFamily="18" charset="0"/>
              </a:rPr>
              <a:t>91 % estiment avoir bien reçu un enseignement touchant les différents points principaux de la     prise en charge du diabète (aussi bien au niveau des connaissances que des aspects pratiques).</a:t>
            </a:r>
          </a:p>
          <a:p>
            <a:pPr>
              <a:lnSpc>
                <a:spcPct val="150000"/>
              </a:lnSpc>
            </a:pPr>
            <a:r>
              <a:rPr lang="fr-FR" altLang="fr-FR" sz="1600">
                <a:cs typeface="Times New Roman" panose="02020603050405020304" pitchFamily="18" charset="0"/>
              </a:rPr>
              <a:t>Tous se sont sentis intégrés à leur prise en charge ( 76 % « oui » et 24 % « plutôt oui »)</a:t>
            </a:r>
          </a:p>
          <a:p>
            <a:pPr>
              <a:lnSpc>
                <a:spcPct val="150000"/>
              </a:lnSpc>
            </a:pPr>
            <a:r>
              <a:rPr lang="fr-FR" altLang="fr-FR" sz="1600">
                <a:cs typeface="Times New Roman" panose="02020603050405020304" pitchFamily="18" charset="0"/>
              </a:rPr>
              <a:t>100%  estime avoir reçu une aide pour être plus actif dans la prise en charge du diabète </a:t>
            </a:r>
          </a:p>
        </p:txBody>
      </p:sp>
      <p:sp>
        <p:nvSpPr>
          <p:cNvPr id="54276" name="Espace réservé du numéro de diapositive 3">
            <a:extLst>
              <a:ext uri="{FF2B5EF4-FFF2-40B4-BE49-F238E27FC236}">
                <a16:creationId xmlns:a16="http://schemas.microsoft.com/office/drawing/2014/main" id="{B1CE4968-EC0A-440B-8050-81B118976A9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Univers Com 45 Light" pitchFamily="34" charset="0"/>
              </a:defRPr>
            </a:lvl1pPr>
            <a:lvl2pPr marL="742950" indent="-285750">
              <a:spcBef>
                <a:spcPct val="20000"/>
              </a:spcBef>
              <a:buFont typeface="Arial" panose="020B0604020202020204" pitchFamily="34" charset="0"/>
              <a:buChar char="–"/>
              <a:defRPr sz="2800">
                <a:solidFill>
                  <a:schemeClr val="tx1"/>
                </a:solidFill>
                <a:latin typeface="Univers Com 45 Light" pitchFamily="34" charset="0"/>
              </a:defRPr>
            </a:lvl2pPr>
            <a:lvl3pPr marL="1143000" indent="-228600">
              <a:spcBef>
                <a:spcPct val="20000"/>
              </a:spcBef>
              <a:buFont typeface="Arial" panose="020B0604020202020204" pitchFamily="34" charset="0"/>
              <a:buChar char="•"/>
              <a:defRPr sz="2400">
                <a:solidFill>
                  <a:schemeClr val="tx1"/>
                </a:solidFill>
                <a:latin typeface="Univers Com 45 Light" pitchFamily="34" charset="0"/>
              </a:defRPr>
            </a:lvl3pPr>
            <a:lvl4pPr marL="1600200" indent="-228600">
              <a:spcBef>
                <a:spcPct val="20000"/>
              </a:spcBef>
              <a:buFont typeface="Arial" panose="020B0604020202020204" pitchFamily="34" charset="0"/>
              <a:buChar char="–"/>
              <a:defRPr sz="2000">
                <a:solidFill>
                  <a:schemeClr val="tx1"/>
                </a:solidFill>
                <a:latin typeface="Univers Com 45 Light" pitchFamily="34" charset="0"/>
              </a:defRPr>
            </a:lvl4pPr>
            <a:lvl5pPr marL="2057400" indent="-228600">
              <a:spcBef>
                <a:spcPct val="20000"/>
              </a:spcBef>
              <a:buFont typeface="Arial" panose="020B0604020202020204" pitchFamily="34" charset="0"/>
              <a:buChar char="»"/>
              <a:defRPr sz="2000">
                <a:solidFill>
                  <a:schemeClr val="tx1"/>
                </a:solidFill>
                <a:latin typeface="Univers Com 45 Ligh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9pPr>
          </a:lstStyle>
          <a:p>
            <a:pPr>
              <a:spcBef>
                <a:spcPct val="0"/>
              </a:spcBef>
              <a:buFontTx/>
              <a:buNone/>
            </a:pPr>
            <a:fld id="{FBEC3FA3-7BB3-44D2-858B-405EBE0A22BB}" type="slidenum">
              <a:rPr lang="fr-FR" altLang="fr-FR" sz="1200" smtClean="0">
                <a:solidFill>
                  <a:srgbClr val="898989"/>
                </a:solidFill>
                <a:latin typeface="Times New Roman" panose="02020603050405020304" pitchFamily="18" charset="0"/>
              </a:rPr>
              <a:pPr>
                <a:spcBef>
                  <a:spcPct val="0"/>
                </a:spcBef>
                <a:buFontTx/>
                <a:buNone/>
              </a:pPr>
              <a:t>33</a:t>
            </a:fld>
            <a:endParaRPr lang="fr-FR" altLang="fr-FR" sz="1200">
              <a:solidFill>
                <a:srgbClr val="898989"/>
              </a:solidFill>
              <a:latin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re 1">
            <a:extLst>
              <a:ext uri="{FF2B5EF4-FFF2-40B4-BE49-F238E27FC236}">
                <a16:creationId xmlns:a16="http://schemas.microsoft.com/office/drawing/2014/main" id="{B45A7C9B-C066-4574-9A0E-9EADA77B40DF}"/>
              </a:ext>
            </a:extLst>
          </p:cNvPr>
          <p:cNvSpPr>
            <a:spLocks noGrp="1"/>
          </p:cNvSpPr>
          <p:nvPr>
            <p:ph type="title"/>
          </p:nvPr>
        </p:nvSpPr>
        <p:spPr/>
        <p:txBody>
          <a:bodyPr/>
          <a:lstStyle/>
          <a:p>
            <a:r>
              <a:rPr lang="fr-FR" altLang="fr-FR" sz="2400">
                <a:cs typeface="Times New Roman" panose="02020603050405020304" pitchFamily="18" charset="0"/>
              </a:rPr>
              <a:t>RESULTATS - </a:t>
            </a:r>
            <a:r>
              <a:rPr lang="fr-FR" altLang="fr-FR" sz="1800">
                <a:cs typeface="Times New Roman" panose="02020603050405020304" pitchFamily="18" charset="0"/>
              </a:rPr>
              <a:t>Sur les 74 patients adressé par les 17 médecins  </a:t>
            </a:r>
            <a:endParaRPr lang="fr-CH" altLang="fr-FR" sz="2400"/>
          </a:p>
        </p:txBody>
      </p:sp>
      <p:sp>
        <p:nvSpPr>
          <p:cNvPr id="56323" name="Espace réservé du contenu 2">
            <a:extLst>
              <a:ext uri="{FF2B5EF4-FFF2-40B4-BE49-F238E27FC236}">
                <a16:creationId xmlns:a16="http://schemas.microsoft.com/office/drawing/2014/main" id="{6B7F4397-2CB6-488A-99D5-EBD1B1F7C501}"/>
              </a:ext>
            </a:extLst>
          </p:cNvPr>
          <p:cNvSpPr>
            <a:spLocks noGrp="1"/>
          </p:cNvSpPr>
          <p:nvPr>
            <p:ph idx="1"/>
          </p:nvPr>
        </p:nvSpPr>
        <p:spPr>
          <a:xfrm>
            <a:off x="457200" y="1058863"/>
            <a:ext cx="8229600" cy="3024187"/>
          </a:xfrm>
        </p:spPr>
        <p:txBody>
          <a:bodyPr/>
          <a:lstStyle/>
          <a:p>
            <a:pPr algn="just">
              <a:lnSpc>
                <a:spcPct val="150000"/>
              </a:lnSpc>
            </a:pPr>
            <a:r>
              <a:rPr lang="fr-FR" altLang="fr-FR" sz="1600">
                <a:cs typeface="Times New Roman" panose="02020603050405020304" pitchFamily="18" charset="0"/>
              </a:rPr>
              <a:t>Les médecins et les infirmières ont tous évalué avec une majorité de « toujours » et « souvent » que ce mode de collaboration renforçait l’approche interdisciplinaire et l’enseignement thérapeutique, apportait un regard différent sur le patient et améliorait la transmission des informations le concernant.</a:t>
            </a:r>
          </a:p>
          <a:p>
            <a:pPr algn="just">
              <a:lnSpc>
                <a:spcPct val="150000"/>
              </a:lnSpc>
            </a:pPr>
            <a:r>
              <a:rPr lang="fr-FR" altLang="fr-FR" sz="1600">
                <a:cs typeface="Times New Roman" panose="02020603050405020304" pitchFamily="18" charset="0"/>
              </a:rPr>
              <a:t>Un médecin et une infirmière ont estimé que ce mode de collaboration n’amenait pas de plus-value dans le suivi du patient.</a:t>
            </a:r>
            <a:endParaRPr lang="fr-CH" altLang="fr-FR" sz="1600">
              <a:cs typeface="Times New Roman" panose="02020603050405020304" pitchFamily="18" charset="0"/>
            </a:endParaRPr>
          </a:p>
          <a:p>
            <a:pPr algn="just">
              <a:lnSpc>
                <a:spcPct val="150000"/>
              </a:lnSpc>
            </a:pPr>
            <a:r>
              <a:rPr lang="fr-FR" altLang="fr-FR" sz="1600">
                <a:cs typeface="Times New Roman" panose="02020603050405020304" pitchFamily="18" charset="0"/>
              </a:rPr>
              <a:t>78% des patients ont eu leur HbA1C mesurée à la fin de la prise en charge avec une diminution en moyenne de 1% (8,4% à 7,4%).</a:t>
            </a:r>
            <a:endParaRPr lang="fr-CH" altLang="fr-FR" sz="1600">
              <a:cs typeface="Times New Roman" panose="02020603050405020304" pitchFamily="18" charset="0"/>
            </a:endParaRPr>
          </a:p>
          <a:p>
            <a:endParaRPr lang="fr-CH" altLang="fr-FR"/>
          </a:p>
        </p:txBody>
      </p:sp>
      <p:sp>
        <p:nvSpPr>
          <p:cNvPr id="56324" name="Espace réservé du numéro de diapositive 3">
            <a:extLst>
              <a:ext uri="{FF2B5EF4-FFF2-40B4-BE49-F238E27FC236}">
                <a16:creationId xmlns:a16="http://schemas.microsoft.com/office/drawing/2014/main" id="{8620FF4C-4087-4DAC-8E81-DA775934FF5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Univers Com 45 Light" pitchFamily="34" charset="0"/>
              </a:defRPr>
            </a:lvl1pPr>
            <a:lvl2pPr marL="742950" indent="-285750">
              <a:spcBef>
                <a:spcPct val="20000"/>
              </a:spcBef>
              <a:buFont typeface="Arial" panose="020B0604020202020204" pitchFamily="34" charset="0"/>
              <a:buChar char="–"/>
              <a:defRPr sz="2800">
                <a:solidFill>
                  <a:schemeClr val="tx1"/>
                </a:solidFill>
                <a:latin typeface="Univers Com 45 Light" pitchFamily="34" charset="0"/>
              </a:defRPr>
            </a:lvl2pPr>
            <a:lvl3pPr marL="1143000" indent="-228600">
              <a:spcBef>
                <a:spcPct val="20000"/>
              </a:spcBef>
              <a:buFont typeface="Arial" panose="020B0604020202020204" pitchFamily="34" charset="0"/>
              <a:buChar char="•"/>
              <a:defRPr sz="2400">
                <a:solidFill>
                  <a:schemeClr val="tx1"/>
                </a:solidFill>
                <a:latin typeface="Univers Com 45 Light" pitchFamily="34" charset="0"/>
              </a:defRPr>
            </a:lvl3pPr>
            <a:lvl4pPr marL="1600200" indent="-228600">
              <a:spcBef>
                <a:spcPct val="20000"/>
              </a:spcBef>
              <a:buFont typeface="Arial" panose="020B0604020202020204" pitchFamily="34" charset="0"/>
              <a:buChar char="–"/>
              <a:defRPr sz="2000">
                <a:solidFill>
                  <a:schemeClr val="tx1"/>
                </a:solidFill>
                <a:latin typeface="Univers Com 45 Light" pitchFamily="34" charset="0"/>
              </a:defRPr>
            </a:lvl4pPr>
            <a:lvl5pPr marL="2057400" indent="-228600">
              <a:spcBef>
                <a:spcPct val="20000"/>
              </a:spcBef>
              <a:buFont typeface="Arial" panose="020B0604020202020204" pitchFamily="34" charset="0"/>
              <a:buChar char="»"/>
              <a:defRPr sz="2000">
                <a:solidFill>
                  <a:schemeClr val="tx1"/>
                </a:solidFill>
                <a:latin typeface="Univers Com 45 Ligh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9pPr>
          </a:lstStyle>
          <a:p>
            <a:pPr>
              <a:spcBef>
                <a:spcPct val="0"/>
              </a:spcBef>
              <a:buFontTx/>
              <a:buNone/>
            </a:pPr>
            <a:fld id="{65111B22-4ACD-4127-91A5-4A5132706945}" type="slidenum">
              <a:rPr lang="fr-FR" altLang="fr-FR" sz="1200" smtClean="0">
                <a:solidFill>
                  <a:srgbClr val="898989"/>
                </a:solidFill>
                <a:latin typeface="Times New Roman" panose="02020603050405020304" pitchFamily="18" charset="0"/>
              </a:rPr>
              <a:pPr>
                <a:spcBef>
                  <a:spcPct val="0"/>
                </a:spcBef>
                <a:buFontTx/>
                <a:buNone/>
              </a:pPr>
              <a:t>34</a:t>
            </a:fld>
            <a:endParaRPr lang="fr-FR" altLang="fr-FR" sz="1200">
              <a:solidFill>
                <a:srgbClr val="898989"/>
              </a:solidFill>
              <a:latin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u contenu 2">
            <a:extLst>
              <a:ext uri="{FF2B5EF4-FFF2-40B4-BE49-F238E27FC236}">
                <a16:creationId xmlns:a16="http://schemas.microsoft.com/office/drawing/2014/main" id="{C7BD4030-D823-4E8F-BDDA-054B832530EE}"/>
              </a:ext>
            </a:extLst>
          </p:cNvPr>
          <p:cNvSpPr>
            <a:spLocks noGrp="1"/>
          </p:cNvSpPr>
          <p:nvPr>
            <p:ph idx="1"/>
          </p:nvPr>
        </p:nvSpPr>
        <p:spPr>
          <a:xfrm>
            <a:off x="457200" y="1312863"/>
            <a:ext cx="8229600" cy="2843212"/>
          </a:xfrm>
        </p:spPr>
        <p:txBody>
          <a:bodyPr/>
          <a:lstStyle/>
          <a:p>
            <a:pPr>
              <a:lnSpc>
                <a:spcPct val="150000"/>
              </a:lnSpc>
              <a:defRPr/>
            </a:pPr>
            <a:r>
              <a:rPr lang="fr-CH" sz="1600" dirty="0"/>
              <a:t>Une dizaine de cabinets dans le Canton de Vaud;</a:t>
            </a:r>
          </a:p>
          <a:p>
            <a:pPr>
              <a:lnSpc>
                <a:spcPct val="150000"/>
              </a:lnSpc>
              <a:defRPr/>
            </a:pPr>
            <a:r>
              <a:rPr lang="fr-CH" sz="1600" dirty="0"/>
              <a:t> suivi de 2-3 ans</a:t>
            </a:r>
          </a:p>
          <a:p>
            <a:pPr>
              <a:lnSpc>
                <a:spcPct val="150000"/>
              </a:lnSpc>
              <a:defRPr/>
            </a:pPr>
            <a:r>
              <a:rPr lang="fr-CH" sz="1600" dirty="0"/>
              <a:t>Différents types existants: avec et sans infirmière, ville/campagne, grand/petit</a:t>
            </a:r>
          </a:p>
          <a:p>
            <a:pPr>
              <a:lnSpc>
                <a:spcPct val="150000"/>
              </a:lnSpc>
              <a:defRPr/>
            </a:pPr>
            <a:r>
              <a:rPr lang="fr-CH" sz="1600" dirty="0"/>
              <a:t>Mise en place du nouveau modèle avec un facilitateur</a:t>
            </a:r>
          </a:p>
          <a:p>
            <a:pPr>
              <a:lnSpc>
                <a:spcPct val="150000"/>
              </a:lnSpc>
              <a:defRPr/>
            </a:pPr>
            <a:r>
              <a:rPr lang="fr-CH" sz="1600" dirty="0"/>
              <a:t>Gestion et collaboration entre IUMF et SSP (partenariat)</a:t>
            </a:r>
          </a:p>
          <a:p>
            <a:pPr>
              <a:lnSpc>
                <a:spcPct val="150000"/>
              </a:lnSpc>
              <a:defRPr/>
            </a:pPr>
            <a:r>
              <a:rPr lang="fr-CH" sz="1600" dirty="0"/>
              <a:t>Evaluation scientifique de l’intervention pilote (indicateurs, évaluations qualitative &amp; quantitative, modélisation financière)</a:t>
            </a:r>
            <a:endParaRPr lang="fr-FR" sz="1600" b="1" i="1" dirty="0"/>
          </a:p>
          <a:p>
            <a:pPr>
              <a:defRPr/>
            </a:pPr>
            <a:endParaRPr lang="fr-CH" altLang="fr-FR" sz="1600" dirty="0">
              <a:latin typeface="+mj-lt"/>
            </a:endParaRPr>
          </a:p>
        </p:txBody>
      </p:sp>
      <p:sp>
        <p:nvSpPr>
          <p:cNvPr id="58371" name="Espace réservé du numéro de diapositive 3">
            <a:extLst>
              <a:ext uri="{FF2B5EF4-FFF2-40B4-BE49-F238E27FC236}">
                <a16:creationId xmlns:a16="http://schemas.microsoft.com/office/drawing/2014/main" id="{771099C0-0AA9-49B8-B229-9A548235D3D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Univers Com 45 Light" pitchFamily="34" charset="0"/>
              </a:defRPr>
            </a:lvl1pPr>
            <a:lvl2pPr marL="742950" indent="-285750">
              <a:spcBef>
                <a:spcPct val="20000"/>
              </a:spcBef>
              <a:buFont typeface="Arial" panose="020B0604020202020204" pitchFamily="34" charset="0"/>
              <a:buChar char="–"/>
              <a:defRPr sz="2800">
                <a:solidFill>
                  <a:schemeClr val="tx1"/>
                </a:solidFill>
                <a:latin typeface="Univers Com 45 Light" pitchFamily="34" charset="0"/>
              </a:defRPr>
            </a:lvl2pPr>
            <a:lvl3pPr marL="1143000" indent="-228600">
              <a:spcBef>
                <a:spcPct val="20000"/>
              </a:spcBef>
              <a:buFont typeface="Arial" panose="020B0604020202020204" pitchFamily="34" charset="0"/>
              <a:buChar char="•"/>
              <a:defRPr sz="2400">
                <a:solidFill>
                  <a:schemeClr val="tx1"/>
                </a:solidFill>
                <a:latin typeface="Univers Com 45 Light" pitchFamily="34" charset="0"/>
              </a:defRPr>
            </a:lvl3pPr>
            <a:lvl4pPr marL="1600200" indent="-228600">
              <a:spcBef>
                <a:spcPct val="20000"/>
              </a:spcBef>
              <a:buFont typeface="Arial" panose="020B0604020202020204" pitchFamily="34" charset="0"/>
              <a:buChar char="–"/>
              <a:defRPr sz="2000">
                <a:solidFill>
                  <a:schemeClr val="tx1"/>
                </a:solidFill>
                <a:latin typeface="Univers Com 45 Light" pitchFamily="34" charset="0"/>
              </a:defRPr>
            </a:lvl4pPr>
            <a:lvl5pPr marL="2057400" indent="-228600">
              <a:spcBef>
                <a:spcPct val="20000"/>
              </a:spcBef>
              <a:buFont typeface="Arial" panose="020B0604020202020204" pitchFamily="34" charset="0"/>
              <a:buChar char="»"/>
              <a:defRPr sz="2000">
                <a:solidFill>
                  <a:schemeClr val="tx1"/>
                </a:solidFill>
                <a:latin typeface="Univers Com 45 Ligh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9pPr>
          </a:lstStyle>
          <a:p>
            <a:pPr>
              <a:spcBef>
                <a:spcPct val="0"/>
              </a:spcBef>
              <a:buFontTx/>
              <a:buNone/>
            </a:pPr>
            <a:fld id="{AB7AAF55-87F8-444C-8367-CEDDFFD17D3D}" type="slidenum">
              <a:rPr lang="fr-FR" altLang="fr-FR" sz="1200" smtClean="0">
                <a:solidFill>
                  <a:srgbClr val="898989"/>
                </a:solidFill>
                <a:latin typeface="Times New Roman" panose="02020603050405020304" pitchFamily="18" charset="0"/>
              </a:rPr>
              <a:pPr>
                <a:spcBef>
                  <a:spcPct val="0"/>
                </a:spcBef>
                <a:buFontTx/>
                <a:buNone/>
              </a:pPr>
              <a:t>35</a:t>
            </a:fld>
            <a:endParaRPr lang="fr-FR" altLang="fr-FR" sz="1200">
              <a:solidFill>
                <a:srgbClr val="898989"/>
              </a:solidFill>
              <a:latin typeface="Times New Roman" panose="02020603050405020304" pitchFamily="18" charset="0"/>
            </a:endParaRPr>
          </a:p>
        </p:txBody>
      </p:sp>
      <p:sp>
        <p:nvSpPr>
          <p:cNvPr id="58372" name="Titre 1">
            <a:extLst>
              <a:ext uri="{FF2B5EF4-FFF2-40B4-BE49-F238E27FC236}">
                <a16:creationId xmlns:a16="http://schemas.microsoft.com/office/drawing/2014/main" id="{D2D29FC9-0000-488A-A19F-A67D31425625}"/>
              </a:ext>
            </a:extLst>
          </p:cNvPr>
          <p:cNvSpPr>
            <a:spLocks noGrp="1"/>
          </p:cNvSpPr>
          <p:nvPr>
            <p:ph type="title"/>
          </p:nvPr>
        </p:nvSpPr>
        <p:spPr>
          <a:xfrm>
            <a:off x="0" y="339725"/>
            <a:ext cx="9036050" cy="792163"/>
          </a:xfrm>
        </p:spPr>
        <p:txBody>
          <a:bodyPr/>
          <a:lstStyle/>
          <a:p>
            <a:r>
              <a:rPr lang="fr-FR" altLang="fr-FR" sz="2000"/>
              <a:t>Projet pilote MoCCa:  </a:t>
            </a:r>
            <a:br>
              <a:rPr lang="fr-FR" altLang="fr-FR" sz="2000"/>
            </a:br>
            <a:r>
              <a:rPr lang="fr-CH" altLang="fr-FR" sz="1600"/>
              <a:t>Modèle de Coordination dans les Cabinets avec des Infirmière en soins primaires </a:t>
            </a:r>
            <a:r>
              <a:rPr lang="fr-CH" altLang="fr-FR" sz="1400"/>
              <a:t>( ISP)</a:t>
            </a:r>
            <a:br>
              <a:rPr lang="fr-CH" altLang="fr-FR" sz="1200">
                <a:latin typeface="Tahoma-Bold"/>
              </a:rPr>
            </a:br>
            <a:br>
              <a:rPr lang="fr-CH" altLang="fr-FR" sz="1200">
                <a:latin typeface="Tahoma-Bold"/>
              </a:rPr>
            </a:br>
            <a:r>
              <a:rPr lang="fr-CH" altLang="fr-FR" sz="1200" b="1" i="1">
                <a:latin typeface="UniversCom55"/>
              </a:rPr>
              <a:t>Prix de l’innovation au congrès</a:t>
            </a:r>
            <a:r>
              <a:rPr lang="fr-CH" altLang="fr-FR" sz="1200" i="1">
                <a:latin typeface="UniversCom55"/>
              </a:rPr>
              <a:t> IP ASSM à Berne en octobre 2010,  N. Senn, Ch. Cohidon et R. Cardinaux</a:t>
            </a:r>
            <a:endParaRPr lang="fr-CH" altLang="fr-FR" sz="12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contenu 2">
            <a:extLst>
              <a:ext uri="{FF2B5EF4-FFF2-40B4-BE49-F238E27FC236}">
                <a16:creationId xmlns:a16="http://schemas.microsoft.com/office/drawing/2014/main" id="{E4B880C5-01D2-4594-84DE-A44CC758E2B5}"/>
              </a:ext>
            </a:extLst>
          </p:cNvPr>
          <p:cNvSpPr>
            <a:spLocks noGrp="1"/>
          </p:cNvSpPr>
          <p:nvPr>
            <p:ph idx="1"/>
          </p:nvPr>
        </p:nvSpPr>
        <p:spPr>
          <a:xfrm>
            <a:off x="457200" y="1466850"/>
            <a:ext cx="8229600" cy="2905125"/>
          </a:xfrm>
        </p:spPr>
        <p:txBody>
          <a:bodyPr/>
          <a:lstStyle/>
          <a:p>
            <a:pPr marL="0" indent="0">
              <a:buFont typeface="Arial" panose="020B0604020202020204" pitchFamily="34" charset="0"/>
              <a:buNone/>
              <a:defRPr/>
            </a:pPr>
            <a:r>
              <a:rPr lang="fr-CH" sz="1800" dirty="0">
                <a:solidFill>
                  <a:srgbClr val="000000"/>
                </a:solidFill>
              </a:rPr>
              <a:t>Cabinet médical, région Soleure du Dr. Méd. Rolf Zundel </a:t>
            </a:r>
          </a:p>
          <a:p>
            <a:pPr marL="0" indent="0">
              <a:buFont typeface="Arial" panose="020B0604020202020204" pitchFamily="34" charset="0"/>
              <a:buNone/>
              <a:defRPr/>
            </a:pPr>
            <a:r>
              <a:rPr lang="fr-CH" sz="1800" dirty="0">
                <a:solidFill>
                  <a:srgbClr val="000000"/>
                </a:solidFill>
              </a:rPr>
              <a:t>Collaboration avec </a:t>
            </a:r>
            <a:r>
              <a:rPr lang="fr-CH" sz="1800" dirty="0" err="1">
                <a:solidFill>
                  <a:srgbClr val="000000"/>
                </a:solidFill>
              </a:rPr>
              <a:t>Spitex</a:t>
            </a:r>
            <a:r>
              <a:rPr lang="fr-CH" sz="1800" dirty="0">
                <a:solidFill>
                  <a:srgbClr val="000000"/>
                </a:solidFill>
              </a:rPr>
              <a:t>  pas optimale -&gt; idée de travailler avec une APN.  </a:t>
            </a:r>
          </a:p>
          <a:p>
            <a:pPr marL="0" indent="0">
              <a:buFont typeface="Arial" panose="020B0604020202020204" pitchFamily="34" charset="0"/>
              <a:buNone/>
              <a:defRPr/>
            </a:pPr>
            <a:endParaRPr lang="fr-CH" sz="900" dirty="0">
              <a:solidFill>
                <a:srgbClr val="000000"/>
              </a:solidFill>
            </a:endParaRPr>
          </a:p>
          <a:p>
            <a:pPr marL="0" indent="0">
              <a:buFont typeface="Arial" panose="020B0604020202020204" pitchFamily="34" charset="0"/>
              <a:buNone/>
              <a:defRPr/>
            </a:pPr>
            <a:r>
              <a:rPr lang="fr-CH" sz="1800" dirty="0">
                <a:solidFill>
                  <a:srgbClr val="000000"/>
                </a:solidFill>
              </a:rPr>
              <a:t>Objectifs : </a:t>
            </a:r>
          </a:p>
          <a:p>
            <a:pPr>
              <a:defRPr/>
            </a:pPr>
            <a:r>
              <a:rPr lang="fr-CH" sz="1800" dirty="0">
                <a:solidFill>
                  <a:srgbClr val="000000"/>
                </a:solidFill>
              </a:rPr>
              <a:t>Faire des recommandations sur des modèles de financement </a:t>
            </a:r>
          </a:p>
          <a:p>
            <a:pPr>
              <a:defRPr/>
            </a:pPr>
            <a:r>
              <a:rPr lang="fr-CH" sz="1800" dirty="0">
                <a:solidFill>
                  <a:srgbClr val="000000"/>
                </a:solidFill>
              </a:rPr>
              <a:t>Réduire les hospitalisations </a:t>
            </a:r>
          </a:p>
          <a:p>
            <a:pPr>
              <a:defRPr/>
            </a:pPr>
            <a:r>
              <a:rPr lang="fr-CH" sz="1800" dirty="0">
                <a:solidFill>
                  <a:srgbClr val="000000"/>
                </a:solidFill>
              </a:rPr>
              <a:t>Plus le temps pour accompagner les patients. </a:t>
            </a:r>
          </a:p>
          <a:p>
            <a:pPr>
              <a:defRPr/>
            </a:pPr>
            <a:r>
              <a:rPr lang="fr-CH" sz="1800" dirty="0">
                <a:solidFill>
                  <a:srgbClr val="000000"/>
                </a:solidFill>
              </a:rPr>
              <a:t>Maintien à domicile des patients </a:t>
            </a:r>
          </a:p>
          <a:p>
            <a:pPr>
              <a:defRPr/>
            </a:pPr>
            <a:r>
              <a:rPr lang="fr-CH" sz="1800" dirty="0">
                <a:solidFill>
                  <a:srgbClr val="000000"/>
                </a:solidFill>
              </a:rPr>
              <a:t>Cible notamment les malades chroniques </a:t>
            </a:r>
          </a:p>
        </p:txBody>
      </p:sp>
      <p:sp>
        <p:nvSpPr>
          <p:cNvPr id="59395" name="Espace réservé du numéro de diapositive 3">
            <a:extLst>
              <a:ext uri="{FF2B5EF4-FFF2-40B4-BE49-F238E27FC236}">
                <a16:creationId xmlns:a16="http://schemas.microsoft.com/office/drawing/2014/main" id="{E65E8982-3B61-448F-89BB-B5917368C4F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Univers Com 45 Light" pitchFamily="34" charset="0"/>
              </a:defRPr>
            </a:lvl1pPr>
            <a:lvl2pPr marL="742950" indent="-285750">
              <a:spcBef>
                <a:spcPct val="20000"/>
              </a:spcBef>
              <a:buFont typeface="Arial" panose="020B0604020202020204" pitchFamily="34" charset="0"/>
              <a:buChar char="–"/>
              <a:defRPr sz="2800">
                <a:solidFill>
                  <a:schemeClr val="tx1"/>
                </a:solidFill>
                <a:latin typeface="Univers Com 45 Light" pitchFamily="34" charset="0"/>
              </a:defRPr>
            </a:lvl2pPr>
            <a:lvl3pPr marL="1143000" indent="-228600">
              <a:spcBef>
                <a:spcPct val="20000"/>
              </a:spcBef>
              <a:buFont typeface="Arial" panose="020B0604020202020204" pitchFamily="34" charset="0"/>
              <a:buChar char="•"/>
              <a:defRPr sz="2400">
                <a:solidFill>
                  <a:schemeClr val="tx1"/>
                </a:solidFill>
                <a:latin typeface="Univers Com 45 Light" pitchFamily="34" charset="0"/>
              </a:defRPr>
            </a:lvl3pPr>
            <a:lvl4pPr marL="1600200" indent="-228600">
              <a:spcBef>
                <a:spcPct val="20000"/>
              </a:spcBef>
              <a:buFont typeface="Arial" panose="020B0604020202020204" pitchFamily="34" charset="0"/>
              <a:buChar char="–"/>
              <a:defRPr sz="2000">
                <a:solidFill>
                  <a:schemeClr val="tx1"/>
                </a:solidFill>
                <a:latin typeface="Univers Com 45 Light" pitchFamily="34" charset="0"/>
              </a:defRPr>
            </a:lvl4pPr>
            <a:lvl5pPr marL="2057400" indent="-228600">
              <a:spcBef>
                <a:spcPct val="20000"/>
              </a:spcBef>
              <a:buFont typeface="Arial" panose="020B0604020202020204" pitchFamily="34" charset="0"/>
              <a:buChar char="»"/>
              <a:defRPr sz="2000">
                <a:solidFill>
                  <a:schemeClr val="tx1"/>
                </a:solidFill>
                <a:latin typeface="Univers Com 45 Ligh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9pPr>
          </a:lstStyle>
          <a:p>
            <a:pPr>
              <a:spcBef>
                <a:spcPct val="0"/>
              </a:spcBef>
              <a:buFontTx/>
              <a:buNone/>
            </a:pPr>
            <a:fld id="{854F4E92-C8FF-49F3-916D-B11F245EF9B2}" type="slidenum">
              <a:rPr lang="fr-FR" altLang="fr-FR" sz="1200" smtClean="0">
                <a:solidFill>
                  <a:srgbClr val="898989"/>
                </a:solidFill>
                <a:latin typeface="Times New Roman" panose="02020603050405020304" pitchFamily="18" charset="0"/>
              </a:rPr>
              <a:pPr>
                <a:spcBef>
                  <a:spcPct val="0"/>
                </a:spcBef>
                <a:buFontTx/>
                <a:buNone/>
              </a:pPr>
              <a:t>36</a:t>
            </a:fld>
            <a:endParaRPr lang="fr-FR" altLang="fr-FR" sz="1200">
              <a:solidFill>
                <a:srgbClr val="898989"/>
              </a:solidFill>
              <a:latin typeface="Times New Roman" panose="02020603050405020304" pitchFamily="18" charset="0"/>
            </a:endParaRPr>
          </a:p>
        </p:txBody>
      </p:sp>
      <p:sp>
        <p:nvSpPr>
          <p:cNvPr id="59396" name="Titre 1">
            <a:extLst>
              <a:ext uri="{FF2B5EF4-FFF2-40B4-BE49-F238E27FC236}">
                <a16:creationId xmlns:a16="http://schemas.microsoft.com/office/drawing/2014/main" id="{97DB2393-414E-46E5-9F90-C336FCF7636C}"/>
              </a:ext>
            </a:extLst>
          </p:cNvPr>
          <p:cNvSpPr>
            <a:spLocks noGrp="1"/>
          </p:cNvSpPr>
          <p:nvPr>
            <p:ph type="title"/>
          </p:nvPr>
        </p:nvSpPr>
        <p:spPr>
          <a:xfrm>
            <a:off x="457200" y="206375"/>
            <a:ext cx="8229600" cy="1116013"/>
          </a:xfrm>
        </p:spPr>
        <p:txBody>
          <a:bodyPr/>
          <a:lstStyle/>
          <a:p>
            <a:r>
              <a:rPr lang="fr-CH" altLang="fr-FR">
                <a:solidFill>
                  <a:srgbClr val="000000"/>
                </a:solidFill>
                <a:latin typeface="Calibri" panose="020F0502020204030204" pitchFamily="34" charset="0"/>
              </a:rPr>
              <a:t> </a:t>
            </a:r>
            <a:r>
              <a:rPr lang="fr-CH" altLang="fr-FR" sz="2000">
                <a:solidFill>
                  <a:srgbClr val="000000"/>
                </a:solidFill>
              </a:rPr>
              <a:t>FMH-Journée des délégué-e-s à la prévention, 13 juin 2019  </a:t>
            </a:r>
            <a:br>
              <a:rPr lang="fr-CH" altLang="fr-FR" sz="2000">
                <a:solidFill>
                  <a:srgbClr val="000000"/>
                </a:solidFill>
              </a:rPr>
            </a:br>
            <a:r>
              <a:rPr lang="fr-CH" altLang="fr-FR" sz="2000"/>
              <a:t>Mise en oeuvre : APN in Primärversorgung (PRiMA)</a:t>
            </a:r>
            <a:endParaRPr lang="fr-CH" altLang="fr-FR" sz="2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contenu 2">
            <a:extLst>
              <a:ext uri="{FF2B5EF4-FFF2-40B4-BE49-F238E27FC236}">
                <a16:creationId xmlns:a16="http://schemas.microsoft.com/office/drawing/2014/main" id="{2EF28DD7-2F7A-4C36-8EA5-4698A8B3B770}"/>
              </a:ext>
            </a:extLst>
          </p:cNvPr>
          <p:cNvSpPr>
            <a:spLocks noGrp="1"/>
          </p:cNvSpPr>
          <p:nvPr>
            <p:ph idx="1"/>
          </p:nvPr>
        </p:nvSpPr>
        <p:spPr>
          <a:xfrm>
            <a:off x="900113" y="1036638"/>
            <a:ext cx="7848600" cy="2921000"/>
          </a:xfrm>
        </p:spPr>
        <p:txBody>
          <a:bodyPr/>
          <a:lstStyle/>
          <a:p>
            <a:pPr marL="0" indent="0">
              <a:buFont typeface="Arial" panose="020B0604020202020204" pitchFamily="34" charset="0"/>
              <a:buNone/>
              <a:defRPr/>
            </a:pPr>
            <a:r>
              <a:rPr lang="fr-CH" sz="1600" u="sng" dirty="0">
                <a:solidFill>
                  <a:srgbClr val="000000"/>
                </a:solidFill>
              </a:rPr>
              <a:t>Collaboration entre MPA / MPK et APN </a:t>
            </a:r>
            <a:r>
              <a:rPr lang="fr-CH" sz="1600" dirty="0">
                <a:solidFill>
                  <a:srgbClr val="000000"/>
                </a:solidFill>
              </a:rPr>
              <a:t>: MPA reste au sein du cabinet.            </a:t>
            </a:r>
          </a:p>
          <a:p>
            <a:pPr marL="0" indent="0">
              <a:buFont typeface="Arial" panose="020B0604020202020204" pitchFamily="34" charset="0"/>
              <a:buNone/>
              <a:defRPr/>
            </a:pPr>
            <a:r>
              <a:rPr lang="fr-CH" sz="1600" dirty="0">
                <a:solidFill>
                  <a:srgbClr val="000000"/>
                </a:solidFill>
              </a:rPr>
              <a:t> APN:  surtout pour les cas hors du cabinet (100% au cabinet pas possible) </a:t>
            </a:r>
          </a:p>
          <a:p>
            <a:pPr marL="0" indent="0">
              <a:buFont typeface="Arial" panose="020B0604020202020204" pitchFamily="34" charset="0"/>
              <a:buNone/>
              <a:defRPr/>
            </a:pPr>
            <a:endParaRPr lang="fr-CH" sz="1050" dirty="0">
              <a:solidFill>
                <a:srgbClr val="000000"/>
              </a:solidFill>
            </a:endParaRPr>
          </a:p>
          <a:p>
            <a:pPr marL="0" indent="0">
              <a:buFont typeface="Arial" panose="020B0604020202020204" pitchFamily="34" charset="0"/>
              <a:buNone/>
              <a:defRPr/>
            </a:pPr>
            <a:r>
              <a:rPr lang="fr-CH" sz="1600" u="sng" dirty="0">
                <a:solidFill>
                  <a:srgbClr val="000000"/>
                </a:solidFill>
              </a:rPr>
              <a:t>Questions de responsabilité </a:t>
            </a:r>
            <a:r>
              <a:rPr lang="fr-CH" sz="1600" dirty="0">
                <a:solidFill>
                  <a:srgbClr val="000000"/>
                </a:solidFill>
              </a:rPr>
              <a:t>: </a:t>
            </a:r>
          </a:p>
          <a:p>
            <a:pPr marL="0" indent="0">
              <a:buFont typeface="Arial" panose="020B0604020202020204" pitchFamily="34" charset="0"/>
              <a:buNone/>
              <a:defRPr/>
            </a:pPr>
            <a:r>
              <a:rPr lang="fr-CH" sz="1600" dirty="0">
                <a:solidFill>
                  <a:srgbClr val="000000"/>
                </a:solidFill>
              </a:rPr>
              <a:t>Aux USA, cela est réglé via la télémédecine </a:t>
            </a:r>
          </a:p>
          <a:p>
            <a:pPr marL="0" indent="0">
              <a:buFont typeface="Arial" panose="020B0604020202020204" pitchFamily="34" charset="0"/>
              <a:buNone/>
              <a:defRPr/>
            </a:pPr>
            <a:r>
              <a:rPr lang="fr-CH" sz="1600" dirty="0">
                <a:solidFill>
                  <a:srgbClr val="000000"/>
                </a:solidFill>
              </a:rPr>
              <a:t>Dans ce projet : c’est le </a:t>
            </a:r>
            <a:r>
              <a:rPr lang="fr-CH" sz="1600" dirty="0" err="1">
                <a:solidFill>
                  <a:srgbClr val="000000"/>
                </a:solidFill>
              </a:rPr>
              <a:t>mf</a:t>
            </a:r>
            <a:r>
              <a:rPr lang="fr-CH" sz="1600" dirty="0">
                <a:solidFill>
                  <a:srgbClr val="000000"/>
                </a:solidFill>
              </a:rPr>
              <a:t> qui a la responsabilité à la fin (que ce soit pour le médicament, etc.). Compétences et rôles des APN ne sont pas réglées dans la nouvelle loi sur les professions de la santé.</a:t>
            </a:r>
          </a:p>
          <a:p>
            <a:pPr marL="0" indent="0">
              <a:buFont typeface="Arial" panose="020B0604020202020204" pitchFamily="34" charset="0"/>
              <a:buNone/>
              <a:defRPr/>
            </a:pPr>
            <a:endParaRPr lang="fr-CH" sz="1050" dirty="0">
              <a:solidFill>
                <a:srgbClr val="000000"/>
              </a:solidFill>
            </a:endParaRPr>
          </a:p>
          <a:p>
            <a:pPr marL="0" indent="0">
              <a:buFont typeface="Arial" panose="020B0604020202020204" pitchFamily="34" charset="0"/>
              <a:buNone/>
              <a:defRPr/>
            </a:pPr>
            <a:r>
              <a:rPr lang="fr-CH" sz="1600" u="sng" dirty="0">
                <a:solidFill>
                  <a:srgbClr val="000000"/>
                </a:solidFill>
              </a:rPr>
              <a:t>Fonction de  l’APN</a:t>
            </a:r>
            <a:r>
              <a:rPr lang="fr-CH" sz="1600" dirty="0">
                <a:solidFill>
                  <a:srgbClr val="000000"/>
                </a:solidFill>
              </a:rPr>
              <a:t>: est «utilisée</a:t>
            </a:r>
            <a:r>
              <a:rPr lang="fr-CH" sz="1600" u="sng" dirty="0">
                <a:solidFill>
                  <a:srgbClr val="000000"/>
                </a:solidFill>
              </a:rPr>
              <a:t> </a:t>
            </a:r>
            <a:r>
              <a:rPr lang="fr-CH" sz="1600" dirty="0">
                <a:solidFill>
                  <a:srgbClr val="000000"/>
                </a:solidFill>
              </a:rPr>
              <a:t>comme médecin assistant</a:t>
            </a:r>
          </a:p>
          <a:p>
            <a:pPr marL="0" indent="0">
              <a:buFont typeface="Arial" panose="020B0604020202020204" pitchFamily="34" charset="0"/>
              <a:buNone/>
              <a:defRPr/>
            </a:pPr>
            <a:r>
              <a:rPr lang="fr-CH" sz="1600" u="sng" dirty="0">
                <a:solidFill>
                  <a:srgbClr val="000000"/>
                </a:solidFill>
              </a:rPr>
              <a:t>Compétences de l’APN </a:t>
            </a:r>
            <a:r>
              <a:rPr lang="fr-CH" sz="1600" dirty="0">
                <a:solidFill>
                  <a:srgbClr val="000000"/>
                </a:solidFill>
              </a:rPr>
              <a:t>: est-ce plus adéquat une APN spécialisée (diabétologie, etc.)</a:t>
            </a:r>
          </a:p>
        </p:txBody>
      </p:sp>
      <p:sp>
        <p:nvSpPr>
          <p:cNvPr id="60419" name="Espace réservé du numéro de diapositive 3">
            <a:extLst>
              <a:ext uri="{FF2B5EF4-FFF2-40B4-BE49-F238E27FC236}">
                <a16:creationId xmlns:a16="http://schemas.microsoft.com/office/drawing/2014/main" id="{79869C1C-B182-45AE-BF63-BB763593DD6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Univers Com 45 Light" pitchFamily="34" charset="0"/>
              </a:defRPr>
            </a:lvl1pPr>
            <a:lvl2pPr marL="742950" indent="-285750">
              <a:spcBef>
                <a:spcPct val="20000"/>
              </a:spcBef>
              <a:buFont typeface="Arial" panose="020B0604020202020204" pitchFamily="34" charset="0"/>
              <a:buChar char="–"/>
              <a:defRPr sz="2800">
                <a:solidFill>
                  <a:schemeClr val="tx1"/>
                </a:solidFill>
                <a:latin typeface="Univers Com 45 Light" pitchFamily="34" charset="0"/>
              </a:defRPr>
            </a:lvl2pPr>
            <a:lvl3pPr marL="1143000" indent="-228600">
              <a:spcBef>
                <a:spcPct val="20000"/>
              </a:spcBef>
              <a:buFont typeface="Arial" panose="020B0604020202020204" pitchFamily="34" charset="0"/>
              <a:buChar char="•"/>
              <a:defRPr sz="2400">
                <a:solidFill>
                  <a:schemeClr val="tx1"/>
                </a:solidFill>
                <a:latin typeface="Univers Com 45 Light" pitchFamily="34" charset="0"/>
              </a:defRPr>
            </a:lvl3pPr>
            <a:lvl4pPr marL="1600200" indent="-228600">
              <a:spcBef>
                <a:spcPct val="20000"/>
              </a:spcBef>
              <a:buFont typeface="Arial" panose="020B0604020202020204" pitchFamily="34" charset="0"/>
              <a:buChar char="–"/>
              <a:defRPr sz="2000">
                <a:solidFill>
                  <a:schemeClr val="tx1"/>
                </a:solidFill>
                <a:latin typeface="Univers Com 45 Light" pitchFamily="34" charset="0"/>
              </a:defRPr>
            </a:lvl4pPr>
            <a:lvl5pPr marL="2057400" indent="-228600">
              <a:spcBef>
                <a:spcPct val="20000"/>
              </a:spcBef>
              <a:buFont typeface="Arial" panose="020B0604020202020204" pitchFamily="34" charset="0"/>
              <a:buChar char="»"/>
              <a:defRPr sz="2000">
                <a:solidFill>
                  <a:schemeClr val="tx1"/>
                </a:solidFill>
                <a:latin typeface="Univers Com 45 Ligh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9pPr>
          </a:lstStyle>
          <a:p>
            <a:pPr>
              <a:spcBef>
                <a:spcPct val="0"/>
              </a:spcBef>
              <a:buFontTx/>
              <a:buNone/>
            </a:pPr>
            <a:fld id="{D6653CDC-3506-45A6-82D9-E1C96008AF45}" type="slidenum">
              <a:rPr lang="fr-FR" altLang="fr-FR" sz="1200" smtClean="0">
                <a:solidFill>
                  <a:srgbClr val="898989"/>
                </a:solidFill>
                <a:latin typeface="Times New Roman" panose="02020603050405020304" pitchFamily="18" charset="0"/>
              </a:rPr>
              <a:pPr>
                <a:spcBef>
                  <a:spcPct val="0"/>
                </a:spcBef>
                <a:buFontTx/>
                <a:buNone/>
              </a:pPr>
              <a:t>37</a:t>
            </a:fld>
            <a:endParaRPr lang="fr-FR" altLang="fr-FR" sz="1200">
              <a:solidFill>
                <a:srgbClr val="898989"/>
              </a:solidFill>
              <a:latin typeface="Times New Roman" panose="02020603050405020304" pitchFamily="18" charset="0"/>
            </a:endParaRPr>
          </a:p>
        </p:txBody>
      </p:sp>
      <p:sp>
        <p:nvSpPr>
          <p:cNvPr id="60420" name="Titre 1">
            <a:extLst>
              <a:ext uri="{FF2B5EF4-FFF2-40B4-BE49-F238E27FC236}">
                <a16:creationId xmlns:a16="http://schemas.microsoft.com/office/drawing/2014/main" id="{81509FAD-947D-4D99-B33B-B9B5AD935C1D}"/>
              </a:ext>
            </a:extLst>
          </p:cNvPr>
          <p:cNvSpPr>
            <a:spLocks noGrp="1"/>
          </p:cNvSpPr>
          <p:nvPr>
            <p:ph type="title"/>
          </p:nvPr>
        </p:nvSpPr>
        <p:spPr/>
        <p:txBody>
          <a:bodyPr/>
          <a:lstStyle/>
          <a:p>
            <a:br>
              <a:rPr lang="fr-CH" altLang="fr-FR" b="1">
                <a:solidFill>
                  <a:srgbClr val="000000"/>
                </a:solidFill>
                <a:latin typeface="Calibri" panose="020F0502020204030204" pitchFamily="34" charset="0"/>
              </a:rPr>
            </a:br>
            <a:r>
              <a:rPr lang="fr-CH" altLang="fr-FR" sz="2400" b="1">
                <a:solidFill>
                  <a:srgbClr val="000000"/>
                </a:solidFill>
              </a:rPr>
              <a:t>PRiMA: collaboration interprofessionnelle </a:t>
            </a:r>
            <a:br>
              <a:rPr lang="fr-CH" altLang="fr-FR">
                <a:solidFill>
                  <a:srgbClr val="000000"/>
                </a:solidFill>
                <a:latin typeface="Calibri" panose="020F0502020204030204" pitchFamily="34" charset="0"/>
              </a:rPr>
            </a:br>
            <a:endParaRPr lang="fr-CH" altLang="fr-F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u contenu 2">
            <a:extLst>
              <a:ext uri="{FF2B5EF4-FFF2-40B4-BE49-F238E27FC236}">
                <a16:creationId xmlns:a16="http://schemas.microsoft.com/office/drawing/2014/main" id="{09E4597B-946B-4381-8312-2A94C9F07EA9}"/>
              </a:ext>
            </a:extLst>
          </p:cNvPr>
          <p:cNvSpPr>
            <a:spLocks noGrp="1"/>
          </p:cNvSpPr>
          <p:nvPr>
            <p:ph idx="1"/>
          </p:nvPr>
        </p:nvSpPr>
        <p:spPr>
          <a:xfrm>
            <a:off x="457200" y="1314450"/>
            <a:ext cx="8229600" cy="2987675"/>
          </a:xfrm>
        </p:spPr>
        <p:txBody>
          <a:bodyPr/>
          <a:lstStyle/>
          <a:p>
            <a:pPr>
              <a:defRPr/>
            </a:pPr>
            <a:r>
              <a:rPr lang="fr-CH" altLang="fr-FR" sz="1800" dirty="0">
                <a:solidFill>
                  <a:srgbClr val="333333"/>
                </a:solidFill>
              </a:rPr>
              <a:t>Lorsqu’on ajoute des forces au cabinet de médecine de premiers recours, on a tendance à utiliser les forces vivent pur la gestion des urgences, ce qui décharge le médecin de famille.</a:t>
            </a:r>
          </a:p>
          <a:p>
            <a:pPr>
              <a:defRPr/>
            </a:pPr>
            <a:endParaRPr lang="fr-CH" altLang="fr-FR" sz="1050" dirty="0">
              <a:solidFill>
                <a:srgbClr val="333333"/>
              </a:solidFill>
            </a:endParaRPr>
          </a:p>
          <a:p>
            <a:pPr>
              <a:defRPr/>
            </a:pPr>
            <a:r>
              <a:rPr lang="fr-CH" altLang="fr-FR" sz="1800" dirty="0">
                <a:solidFill>
                  <a:srgbClr val="333333"/>
                </a:solidFill>
              </a:rPr>
              <a:t>Le médecin de famille continue le suivi des patients chroniques avec lesquels il peut le mieux faire valoir son expérience et leur relation</a:t>
            </a:r>
          </a:p>
          <a:p>
            <a:pPr>
              <a:defRPr/>
            </a:pPr>
            <a:endParaRPr lang="fr-CH" altLang="fr-FR" sz="1000" dirty="0">
              <a:solidFill>
                <a:srgbClr val="333333"/>
              </a:solidFill>
            </a:endParaRPr>
          </a:p>
          <a:p>
            <a:pPr>
              <a:defRPr/>
            </a:pPr>
            <a:r>
              <a:rPr lang="fr-CH" altLang="fr-FR" sz="1800" dirty="0">
                <a:solidFill>
                  <a:srgbClr val="333333"/>
                </a:solidFill>
              </a:rPr>
              <a:t>L’apport d’un autre prof. des soins « partisan» de l’ETP peut aider à bouger l’inertie clinique qui s’installe parfois et favoriser les échanges de points-de-vues avec et au-sujet des patients…car…..   les sujets c’est eux!</a:t>
            </a:r>
          </a:p>
        </p:txBody>
      </p:sp>
      <p:sp>
        <p:nvSpPr>
          <p:cNvPr id="61443" name="Espace réservé du numéro de diapositive 3">
            <a:extLst>
              <a:ext uri="{FF2B5EF4-FFF2-40B4-BE49-F238E27FC236}">
                <a16:creationId xmlns:a16="http://schemas.microsoft.com/office/drawing/2014/main" id="{F8B4651D-8620-45D7-ABF7-35872FD911A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Univers Com 45 Light" pitchFamily="34" charset="0"/>
              </a:defRPr>
            </a:lvl1pPr>
            <a:lvl2pPr marL="742950" indent="-285750">
              <a:spcBef>
                <a:spcPct val="20000"/>
              </a:spcBef>
              <a:buFont typeface="Arial" panose="020B0604020202020204" pitchFamily="34" charset="0"/>
              <a:buChar char="–"/>
              <a:defRPr sz="2800">
                <a:solidFill>
                  <a:schemeClr val="tx1"/>
                </a:solidFill>
                <a:latin typeface="Univers Com 45 Light" pitchFamily="34" charset="0"/>
              </a:defRPr>
            </a:lvl2pPr>
            <a:lvl3pPr marL="1143000" indent="-228600">
              <a:spcBef>
                <a:spcPct val="20000"/>
              </a:spcBef>
              <a:buFont typeface="Arial" panose="020B0604020202020204" pitchFamily="34" charset="0"/>
              <a:buChar char="•"/>
              <a:defRPr sz="2400">
                <a:solidFill>
                  <a:schemeClr val="tx1"/>
                </a:solidFill>
                <a:latin typeface="Univers Com 45 Light" pitchFamily="34" charset="0"/>
              </a:defRPr>
            </a:lvl3pPr>
            <a:lvl4pPr marL="1600200" indent="-228600">
              <a:spcBef>
                <a:spcPct val="20000"/>
              </a:spcBef>
              <a:buFont typeface="Arial" panose="020B0604020202020204" pitchFamily="34" charset="0"/>
              <a:buChar char="–"/>
              <a:defRPr sz="2000">
                <a:solidFill>
                  <a:schemeClr val="tx1"/>
                </a:solidFill>
                <a:latin typeface="Univers Com 45 Light" pitchFamily="34" charset="0"/>
              </a:defRPr>
            </a:lvl4pPr>
            <a:lvl5pPr marL="2057400" indent="-228600">
              <a:spcBef>
                <a:spcPct val="20000"/>
              </a:spcBef>
              <a:buFont typeface="Arial" panose="020B0604020202020204" pitchFamily="34" charset="0"/>
              <a:buChar char="»"/>
              <a:defRPr sz="2000">
                <a:solidFill>
                  <a:schemeClr val="tx1"/>
                </a:solidFill>
                <a:latin typeface="Univers Com 45 Ligh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9pPr>
          </a:lstStyle>
          <a:p>
            <a:pPr>
              <a:spcBef>
                <a:spcPct val="0"/>
              </a:spcBef>
              <a:buFontTx/>
              <a:buNone/>
            </a:pPr>
            <a:fld id="{0845BA3F-DDC6-4C16-90D0-9DACE48D8B44}" type="slidenum">
              <a:rPr lang="fr-FR" altLang="fr-FR" sz="1200" smtClean="0">
                <a:solidFill>
                  <a:srgbClr val="898989"/>
                </a:solidFill>
                <a:latin typeface="Times New Roman" panose="02020603050405020304" pitchFamily="18" charset="0"/>
              </a:rPr>
              <a:pPr>
                <a:spcBef>
                  <a:spcPct val="0"/>
                </a:spcBef>
                <a:buFontTx/>
                <a:buNone/>
              </a:pPr>
              <a:t>38</a:t>
            </a:fld>
            <a:endParaRPr lang="fr-FR" altLang="fr-FR" sz="1200">
              <a:solidFill>
                <a:srgbClr val="898989"/>
              </a:solidFill>
              <a:latin typeface="Times New Roman" panose="02020603050405020304" pitchFamily="18" charset="0"/>
            </a:endParaRPr>
          </a:p>
        </p:txBody>
      </p:sp>
      <p:sp>
        <p:nvSpPr>
          <p:cNvPr id="61444" name="Titre 1">
            <a:extLst>
              <a:ext uri="{FF2B5EF4-FFF2-40B4-BE49-F238E27FC236}">
                <a16:creationId xmlns:a16="http://schemas.microsoft.com/office/drawing/2014/main" id="{8ED3BDAA-D6E2-4004-B949-A59791476AF5}"/>
              </a:ext>
            </a:extLst>
          </p:cNvPr>
          <p:cNvSpPr>
            <a:spLocks noGrp="1"/>
          </p:cNvSpPr>
          <p:nvPr>
            <p:ph type="title"/>
          </p:nvPr>
        </p:nvSpPr>
        <p:spPr>
          <a:xfrm>
            <a:off x="0" y="206375"/>
            <a:ext cx="9036050" cy="857250"/>
          </a:xfrm>
        </p:spPr>
        <p:txBody>
          <a:bodyPr/>
          <a:lstStyle/>
          <a:p>
            <a:r>
              <a:rPr lang="fr-CH" altLang="fr-FR" sz="2000">
                <a:solidFill>
                  <a:srgbClr val="333333"/>
                </a:solidFill>
              </a:rPr>
              <a:t>Soins de santé primaires améliorés</a:t>
            </a:r>
            <a:br>
              <a:rPr lang="fr-CH" altLang="fr-FR" sz="2000">
                <a:solidFill>
                  <a:srgbClr val="333333"/>
                </a:solidFill>
              </a:rPr>
            </a:br>
            <a:r>
              <a:rPr lang="fr-CH" altLang="fr-FR" sz="2000">
                <a:solidFill>
                  <a:srgbClr val="333333"/>
                </a:solidFill>
              </a:rPr>
              <a:t>«enhanced primary care»</a:t>
            </a:r>
            <a:endParaRPr lang="fr-CH" altLang="fr-FR" sz="1600" i="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contenu 2">
            <a:extLst>
              <a:ext uri="{FF2B5EF4-FFF2-40B4-BE49-F238E27FC236}">
                <a16:creationId xmlns:a16="http://schemas.microsoft.com/office/drawing/2014/main" id="{CF2C98F8-C802-4181-A8F9-A0324A3A7DFD}"/>
              </a:ext>
            </a:extLst>
          </p:cNvPr>
          <p:cNvSpPr>
            <a:spLocks noGrp="1"/>
          </p:cNvSpPr>
          <p:nvPr>
            <p:ph idx="1"/>
          </p:nvPr>
        </p:nvSpPr>
        <p:spPr>
          <a:xfrm>
            <a:off x="457200" y="1131888"/>
            <a:ext cx="7991475" cy="2916237"/>
          </a:xfrm>
        </p:spPr>
        <p:txBody>
          <a:bodyPr/>
          <a:lstStyle/>
          <a:p>
            <a:pPr marL="0" indent="0" algn="ctr">
              <a:buFont typeface="Arial" panose="020B0604020202020204" pitchFamily="34" charset="0"/>
              <a:buNone/>
            </a:pPr>
            <a:br>
              <a:rPr lang="fr-CH" altLang="fr-FR" sz="800">
                <a:latin typeface="Univers Com 55" pitchFamily="34" charset="0"/>
              </a:rPr>
            </a:br>
            <a:r>
              <a:rPr lang="fr-CH" altLang="fr-FR" sz="2400">
                <a:latin typeface="Univers Com 55" pitchFamily="34" charset="0"/>
              </a:rPr>
              <a:t>Promouvoir la santé par une approche </a:t>
            </a:r>
            <a:br>
              <a:rPr lang="fr-CH" altLang="fr-FR" sz="2400">
                <a:latin typeface="Univers Com 55" pitchFamily="34" charset="0"/>
              </a:rPr>
            </a:br>
            <a:r>
              <a:rPr lang="fr-CH" altLang="fr-FR" sz="2400">
                <a:latin typeface="Univers Com 55" pitchFamily="34" charset="0"/>
              </a:rPr>
              <a:t>participative et multisectorielle</a:t>
            </a:r>
            <a:endParaRPr lang="fr-CH" altLang="fr-FR" sz="2400">
              <a:solidFill>
                <a:srgbClr val="FFFFFF"/>
              </a:solidFill>
              <a:latin typeface="Univers Com 55" pitchFamily="34" charset="0"/>
            </a:endParaRPr>
          </a:p>
          <a:p>
            <a:pPr marL="0" indent="0">
              <a:buFont typeface="Arial" panose="020B0604020202020204" pitchFamily="34" charset="0"/>
              <a:buNone/>
            </a:pPr>
            <a:endParaRPr lang="fr-CH" altLang="fr-FR"/>
          </a:p>
        </p:txBody>
      </p:sp>
      <p:sp>
        <p:nvSpPr>
          <p:cNvPr id="9219" name="Espace réservé du numéro de diapositive 3">
            <a:extLst>
              <a:ext uri="{FF2B5EF4-FFF2-40B4-BE49-F238E27FC236}">
                <a16:creationId xmlns:a16="http://schemas.microsoft.com/office/drawing/2014/main" id="{3854A0A1-F4DB-4D6D-8CB3-CAA7F2AE400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Univers Com 45 Light" pitchFamily="34" charset="0"/>
              </a:defRPr>
            </a:lvl1pPr>
            <a:lvl2pPr marL="742950" indent="-285750">
              <a:spcBef>
                <a:spcPct val="20000"/>
              </a:spcBef>
              <a:buFont typeface="Arial" panose="020B0604020202020204" pitchFamily="34" charset="0"/>
              <a:buChar char="–"/>
              <a:defRPr sz="2800">
                <a:solidFill>
                  <a:schemeClr val="tx1"/>
                </a:solidFill>
                <a:latin typeface="Univers Com 45 Light" pitchFamily="34" charset="0"/>
              </a:defRPr>
            </a:lvl2pPr>
            <a:lvl3pPr marL="1143000" indent="-228600">
              <a:spcBef>
                <a:spcPct val="20000"/>
              </a:spcBef>
              <a:buFont typeface="Arial" panose="020B0604020202020204" pitchFamily="34" charset="0"/>
              <a:buChar char="•"/>
              <a:defRPr sz="2400">
                <a:solidFill>
                  <a:schemeClr val="tx1"/>
                </a:solidFill>
                <a:latin typeface="Univers Com 45 Light" pitchFamily="34" charset="0"/>
              </a:defRPr>
            </a:lvl3pPr>
            <a:lvl4pPr marL="1600200" indent="-228600">
              <a:spcBef>
                <a:spcPct val="20000"/>
              </a:spcBef>
              <a:buFont typeface="Arial" panose="020B0604020202020204" pitchFamily="34" charset="0"/>
              <a:buChar char="–"/>
              <a:defRPr sz="2000">
                <a:solidFill>
                  <a:schemeClr val="tx1"/>
                </a:solidFill>
                <a:latin typeface="Univers Com 45 Light" pitchFamily="34" charset="0"/>
              </a:defRPr>
            </a:lvl4pPr>
            <a:lvl5pPr marL="2057400" indent="-228600">
              <a:spcBef>
                <a:spcPct val="20000"/>
              </a:spcBef>
              <a:buFont typeface="Arial" panose="020B0604020202020204" pitchFamily="34" charset="0"/>
              <a:buChar char="»"/>
              <a:defRPr sz="2000">
                <a:solidFill>
                  <a:schemeClr val="tx1"/>
                </a:solidFill>
                <a:latin typeface="Univers Com 45 Ligh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9pPr>
          </a:lstStyle>
          <a:p>
            <a:pPr>
              <a:spcBef>
                <a:spcPct val="0"/>
              </a:spcBef>
              <a:buFontTx/>
              <a:buNone/>
            </a:pPr>
            <a:fld id="{67313C46-B5CD-4DA2-AA64-938FBA96FD8C}" type="slidenum">
              <a:rPr lang="fr-FR" altLang="fr-FR" sz="1200" smtClean="0">
                <a:solidFill>
                  <a:srgbClr val="898989"/>
                </a:solidFill>
                <a:latin typeface="Times New Roman" panose="02020603050405020304" pitchFamily="18" charset="0"/>
              </a:rPr>
              <a:pPr>
                <a:spcBef>
                  <a:spcPct val="0"/>
                </a:spcBef>
                <a:buFontTx/>
                <a:buNone/>
              </a:pPr>
              <a:t>4</a:t>
            </a:fld>
            <a:endParaRPr lang="fr-FR" altLang="fr-FR" sz="1200">
              <a:solidFill>
                <a:srgbClr val="898989"/>
              </a:solidFill>
              <a:latin typeface="Times New Roman" panose="02020603050405020304" pitchFamily="18" charset="0"/>
            </a:endParaRPr>
          </a:p>
        </p:txBody>
      </p:sp>
      <p:sp>
        <p:nvSpPr>
          <p:cNvPr id="9220" name="Titre 1">
            <a:extLst>
              <a:ext uri="{FF2B5EF4-FFF2-40B4-BE49-F238E27FC236}">
                <a16:creationId xmlns:a16="http://schemas.microsoft.com/office/drawing/2014/main" id="{6A444A7E-FFE5-4D37-A6C8-909E7C2FA312}"/>
              </a:ext>
            </a:extLst>
          </p:cNvPr>
          <p:cNvSpPr>
            <a:spLocks noGrp="1"/>
          </p:cNvSpPr>
          <p:nvPr>
            <p:ph type="title"/>
          </p:nvPr>
        </p:nvSpPr>
        <p:spPr>
          <a:xfrm>
            <a:off x="174625" y="254000"/>
            <a:ext cx="8794750" cy="857250"/>
          </a:xfrm>
        </p:spPr>
        <p:txBody>
          <a:bodyPr/>
          <a:lstStyle/>
          <a:p>
            <a:r>
              <a:rPr lang="fr-CH" altLang="fr-FR" sz="3200"/>
              <a:t>Comment faire de la prévention structurelle?</a:t>
            </a:r>
            <a:br>
              <a:rPr lang="fr-CH" altLang="fr-FR" sz="3200"/>
            </a:br>
            <a:r>
              <a:rPr lang="fr-CH" altLang="fr-FR" sz="3200"/>
              <a:t>Engagement citoyen et politique</a:t>
            </a:r>
          </a:p>
        </p:txBody>
      </p:sp>
      <p:sp>
        <p:nvSpPr>
          <p:cNvPr id="9221" name="ZoneTexte 7">
            <a:extLst>
              <a:ext uri="{FF2B5EF4-FFF2-40B4-BE49-F238E27FC236}">
                <a16:creationId xmlns:a16="http://schemas.microsoft.com/office/drawing/2014/main" id="{19901CF0-2ACB-43DD-A956-5E5A4C17051D}"/>
              </a:ext>
            </a:extLst>
          </p:cNvPr>
          <p:cNvSpPr txBox="1">
            <a:spLocks noChangeArrowheads="1"/>
          </p:cNvSpPr>
          <p:nvPr/>
        </p:nvSpPr>
        <p:spPr bwMode="auto">
          <a:xfrm>
            <a:off x="1258888" y="1804988"/>
            <a:ext cx="6840537"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Univers Com 45 Light" pitchFamily="34" charset="0"/>
              </a:defRPr>
            </a:lvl1pPr>
            <a:lvl2pPr marL="742950" indent="-285750">
              <a:spcBef>
                <a:spcPct val="20000"/>
              </a:spcBef>
              <a:buFont typeface="Arial" panose="020B0604020202020204" pitchFamily="34" charset="0"/>
              <a:buChar char="–"/>
              <a:defRPr sz="2800">
                <a:solidFill>
                  <a:schemeClr val="tx1"/>
                </a:solidFill>
                <a:latin typeface="Univers Com 45 Light" pitchFamily="34" charset="0"/>
              </a:defRPr>
            </a:lvl2pPr>
            <a:lvl3pPr marL="1143000" indent="-228600">
              <a:spcBef>
                <a:spcPct val="20000"/>
              </a:spcBef>
              <a:buFont typeface="Arial" panose="020B0604020202020204" pitchFamily="34" charset="0"/>
              <a:buChar char="•"/>
              <a:defRPr sz="2400">
                <a:solidFill>
                  <a:schemeClr val="tx1"/>
                </a:solidFill>
                <a:latin typeface="Univers Com 45 Light" pitchFamily="34" charset="0"/>
              </a:defRPr>
            </a:lvl3pPr>
            <a:lvl4pPr marL="1600200" indent="-228600">
              <a:spcBef>
                <a:spcPct val="20000"/>
              </a:spcBef>
              <a:buFont typeface="Arial" panose="020B0604020202020204" pitchFamily="34" charset="0"/>
              <a:buChar char="–"/>
              <a:defRPr sz="2000">
                <a:solidFill>
                  <a:schemeClr val="tx1"/>
                </a:solidFill>
                <a:latin typeface="Univers Com 45 Light" pitchFamily="34" charset="0"/>
              </a:defRPr>
            </a:lvl4pPr>
            <a:lvl5pPr marL="2057400" indent="-228600">
              <a:spcBef>
                <a:spcPct val="20000"/>
              </a:spcBef>
              <a:buFont typeface="Arial" panose="020B0604020202020204" pitchFamily="34" charset="0"/>
              <a:buChar char="»"/>
              <a:defRPr sz="2000">
                <a:solidFill>
                  <a:schemeClr val="tx1"/>
                </a:solidFill>
                <a:latin typeface="Univers Com 45 Ligh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9pPr>
          </a:lstStyle>
          <a:p>
            <a:pPr>
              <a:spcBef>
                <a:spcPct val="0"/>
              </a:spcBef>
              <a:buFontTx/>
              <a:buNone/>
            </a:pPr>
            <a:endParaRPr lang="fr-CH" altLang="fr-FR" sz="2400">
              <a:solidFill>
                <a:srgbClr val="FFFFFF"/>
              </a:solidFill>
              <a:latin typeface="Univers Com 55" pitchFamily="34" charset="0"/>
            </a:endParaRPr>
          </a:p>
          <a:p>
            <a:pPr>
              <a:spcBef>
                <a:spcPct val="0"/>
              </a:spcBef>
              <a:buFontTx/>
              <a:buNone/>
            </a:pPr>
            <a:r>
              <a:rPr lang="fr-CH" altLang="fr-FR" sz="2000">
                <a:solidFill>
                  <a:srgbClr val="97004B"/>
                </a:solidFill>
                <a:latin typeface="Univers Com 55" pitchFamily="34" charset="0"/>
              </a:rPr>
              <a:t>De la théorie à la pratique</a:t>
            </a:r>
          </a:p>
          <a:p>
            <a:pPr>
              <a:spcBef>
                <a:spcPct val="0"/>
              </a:spcBef>
              <a:buFontTx/>
              <a:buNone/>
            </a:pPr>
            <a:r>
              <a:rPr lang="fr-CH" altLang="fr-FR" sz="2000">
                <a:solidFill>
                  <a:srgbClr val="97004B"/>
                </a:solidFill>
                <a:latin typeface="Univers Com 55" pitchFamily="34" charset="0"/>
              </a:rPr>
              <a:t>Sandrine Motamed, MD, MPH</a:t>
            </a:r>
          </a:p>
          <a:p>
            <a:pPr>
              <a:spcBef>
                <a:spcPct val="0"/>
              </a:spcBef>
              <a:buFontTx/>
              <a:buNone/>
            </a:pPr>
            <a:r>
              <a:rPr lang="fr-CH" altLang="fr-FR" sz="2000">
                <a:solidFill>
                  <a:srgbClr val="97004B"/>
                </a:solidFill>
                <a:latin typeface="Univers Com 55" pitchFamily="34" charset="0"/>
              </a:rPr>
              <a:t>Institut de Santé Globale</a:t>
            </a:r>
          </a:p>
          <a:p>
            <a:pPr>
              <a:spcBef>
                <a:spcPct val="0"/>
              </a:spcBef>
              <a:buFontTx/>
              <a:buNone/>
            </a:pPr>
            <a:r>
              <a:rPr lang="fr-CH" altLang="fr-FR" sz="2000">
                <a:solidFill>
                  <a:srgbClr val="97004B"/>
                </a:solidFill>
                <a:latin typeface="Univers Com 55" pitchFamily="34" charset="0"/>
              </a:rPr>
              <a:t>(anciennement Institut de Médecine Sociale et Préventive)</a:t>
            </a:r>
          </a:p>
          <a:p>
            <a:pPr>
              <a:spcBef>
                <a:spcPct val="0"/>
              </a:spcBef>
              <a:buFontTx/>
              <a:buNone/>
            </a:pPr>
            <a:r>
              <a:rPr lang="fr-CH" altLang="fr-FR" sz="2000">
                <a:solidFill>
                  <a:srgbClr val="97004B"/>
                </a:solidFill>
                <a:latin typeface="Univers Com 55" pitchFamily="34" charset="0"/>
              </a:rPr>
              <a:t>Septembre 2015 ( projet Meinier, GE)</a:t>
            </a:r>
            <a:endParaRPr lang="fr-CH" altLang="fr-FR" sz="2000">
              <a:latin typeface="Univers Com 55"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a:extLst>
              <a:ext uri="{FF2B5EF4-FFF2-40B4-BE49-F238E27FC236}">
                <a16:creationId xmlns:a16="http://schemas.microsoft.com/office/drawing/2014/main" id="{F7079B37-BF12-4162-BF7B-AC41FD55CD84}"/>
              </a:ext>
            </a:extLst>
          </p:cNvPr>
          <p:cNvSpPr>
            <a:spLocks noGrp="1"/>
          </p:cNvSpPr>
          <p:nvPr>
            <p:ph type="title"/>
          </p:nvPr>
        </p:nvSpPr>
        <p:spPr/>
        <p:txBody>
          <a:bodyPr/>
          <a:lstStyle/>
          <a:p>
            <a:r>
              <a:rPr lang="fr-CH" altLang="fr-FR" sz="2400"/>
              <a:t>Engagés pour la santé ! </a:t>
            </a:r>
            <a:br>
              <a:rPr lang="fr-CH" altLang="fr-FR" sz="2400"/>
            </a:br>
            <a:r>
              <a:rPr lang="fr-CH" altLang="fr-FR" sz="2400"/>
              <a:t>Groupe de propositions pour un système durable</a:t>
            </a:r>
          </a:p>
        </p:txBody>
      </p:sp>
      <p:sp>
        <p:nvSpPr>
          <p:cNvPr id="11267" name="Espace réservé du contenu 2">
            <a:extLst>
              <a:ext uri="{FF2B5EF4-FFF2-40B4-BE49-F238E27FC236}">
                <a16:creationId xmlns:a16="http://schemas.microsoft.com/office/drawing/2014/main" id="{96298D3E-F0F5-4C79-8D7A-5D9188D25705}"/>
              </a:ext>
            </a:extLst>
          </p:cNvPr>
          <p:cNvSpPr>
            <a:spLocks noGrp="1"/>
          </p:cNvSpPr>
          <p:nvPr>
            <p:ph idx="1"/>
          </p:nvPr>
        </p:nvSpPr>
        <p:spPr>
          <a:xfrm>
            <a:off x="457200" y="1131888"/>
            <a:ext cx="8229600" cy="2921000"/>
          </a:xfrm>
        </p:spPr>
        <p:txBody>
          <a:bodyPr/>
          <a:lstStyle/>
          <a:p>
            <a:pPr marL="0" indent="0" algn="ctr">
              <a:buFont typeface="Arial" panose="020B0604020202020204" pitchFamily="34" charset="0"/>
              <a:buNone/>
            </a:pPr>
            <a:r>
              <a:rPr lang="fr-CH" altLang="fr-FR" sz="1800" b="1">
                <a:solidFill>
                  <a:srgbClr val="0070C1"/>
                </a:solidFill>
                <a:latin typeface="Arial-BoldMT"/>
              </a:rPr>
              <a:t>MANIFESTE DES ENGAGES POUR LA SANTE</a:t>
            </a:r>
          </a:p>
          <a:p>
            <a:pPr marL="0" indent="0">
              <a:buFont typeface="Arial" panose="020B0604020202020204" pitchFamily="34" charset="0"/>
              <a:buNone/>
            </a:pPr>
            <a:r>
              <a:rPr lang="fr-CH" altLang="fr-FR" sz="1800">
                <a:solidFill>
                  <a:srgbClr val="404040"/>
                </a:solidFill>
                <a:latin typeface="Calibri-Light"/>
              </a:rPr>
              <a:t>Nous, « Engagés pour la santé », sommes conscients de l’importance de la santé et</a:t>
            </a:r>
          </a:p>
          <a:p>
            <a:pPr marL="0" indent="0">
              <a:buFont typeface="Arial" panose="020B0604020202020204" pitchFamily="34" charset="0"/>
              <a:buNone/>
            </a:pPr>
            <a:r>
              <a:rPr lang="fr-CH" altLang="fr-FR" sz="1800">
                <a:solidFill>
                  <a:srgbClr val="404040"/>
                </a:solidFill>
                <a:latin typeface="Calibri-Light"/>
              </a:rPr>
              <a:t>préoccupés par la fragilisation du système de santé.</a:t>
            </a:r>
          </a:p>
          <a:p>
            <a:pPr marL="0" indent="0">
              <a:buFont typeface="Arial" panose="020B0604020202020204" pitchFamily="34" charset="0"/>
              <a:buNone/>
            </a:pPr>
            <a:r>
              <a:rPr lang="fr-CH" altLang="fr-FR" sz="1800" b="1">
                <a:solidFill>
                  <a:srgbClr val="0070C1"/>
                </a:solidFill>
                <a:latin typeface="Arial-BoldMT"/>
              </a:rPr>
              <a:t>Nous considérons comme valeurs importantes </a:t>
            </a:r>
            <a:r>
              <a:rPr lang="fr-CH" altLang="fr-FR" sz="1800">
                <a:solidFill>
                  <a:srgbClr val="0070C1"/>
                </a:solidFill>
                <a:latin typeface="ArialMT"/>
              </a:rPr>
              <a:t>:</a:t>
            </a:r>
          </a:p>
          <a:p>
            <a:pPr marL="0" indent="0">
              <a:buFont typeface="Arial" panose="020B0604020202020204" pitchFamily="34" charset="0"/>
              <a:buNone/>
            </a:pPr>
            <a:r>
              <a:rPr lang="fr-CH" altLang="fr-FR" sz="1800">
                <a:solidFill>
                  <a:srgbClr val="2F5497"/>
                </a:solidFill>
                <a:latin typeface="SymbolMT"/>
              </a:rPr>
              <a:t>• </a:t>
            </a:r>
            <a:r>
              <a:rPr lang="fr-CH" altLang="fr-FR" sz="1800">
                <a:solidFill>
                  <a:srgbClr val="404040"/>
                </a:solidFill>
                <a:latin typeface="Calibri-Light"/>
              </a:rPr>
              <a:t>Un système de santé universellement accessible et équitable</a:t>
            </a:r>
          </a:p>
          <a:p>
            <a:pPr marL="0" indent="0">
              <a:buFont typeface="Arial" panose="020B0604020202020204" pitchFamily="34" charset="0"/>
              <a:buNone/>
            </a:pPr>
            <a:r>
              <a:rPr lang="fr-CH" altLang="fr-FR" sz="1800">
                <a:solidFill>
                  <a:srgbClr val="2F5497"/>
                </a:solidFill>
                <a:latin typeface="SymbolMT"/>
              </a:rPr>
              <a:t>• </a:t>
            </a:r>
            <a:r>
              <a:rPr lang="fr-CH" altLang="fr-FR" sz="1800">
                <a:solidFill>
                  <a:srgbClr val="404040"/>
                </a:solidFill>
                <a:latin typeface="Calibri-Light"/>
              </a:rPr>
              <a:t>La transparence de l’information, des coûts et des conflits d'intérêts</a:t>
            </a:r>
          </a:p>
          <a:p>
            <a:pPr marL="0" indent="0">
              <a:buFont typeface="Arial" panose="020B0604020202020204" pitchFamily="34" charset="0"/>
              <a:buNone/>
            </a:pPr>
            <a:r>
              <a:rPr lang="fr-CH" altLang="fr-FR" sz="1800">
                <a:solidFill>
                  <a:srgbClr val="2F5497"/>
                </a:solidFill>
                <a:latin typeface="SymbolMT"/>
              </a:rPr>
              <a:t>• </a:t>
            </a:r>
            <a:r>
              <a:rPr lang="fr-CH" altLang="fr-FR" sz="1800">
                <a:solidFill>
                  <a:srgbClr val="404040"/>
                </a:solidFill>
                <a:latin typeface="Calibri-Light"/>
              </a:rPr>
              <a:t>L’honnêteté, la sincérité et la franchise</a:t>
            </a:r>
          </a:p>
          <a:p>
            <a:pPr marL="0" indent="0">
              <a:buFont typeface="Arial" panose="020B0604020202020204" pitchFamily="34" charset="0"/>
              <a:buNone/>
            </a:pPr>
            <a:r>
              <a:rPr lang="fr-CH" altLang="fr-FR" sz="1800">
                <a:solidFill>
                  <a:srgbClr val="2F5497"/>
                </a:solidFill>
                <a:latin typeface="SymbolMT"/>
              </a:rPr>
              <a:t>• </a:t>
            </a:r>
            <a:r>
              <a:rPr lang="fr-CH" altLang="fr-FR" sz="1800">
                <a:solidFill>
                  <a:srgbClr val="404040"/>
                </a:solidFill>
                <a:latin typeface="Calibri-Light"/>
              </a:rPr>
              <a:t>Le fait de ne pas utiliser la santé comme un bien de consommation</a:t>
            </a:r>
          </a:p>
          <a:p>
            <a:pPr marL="0" indent="0">
              <a:buFont typeface="Arial" panose="020B0604020202020204" pitchFamily="34" charset="0"/>
              <a:buNone/>
            </a:pPr>
            <a:r>
              <a:rPr lang="fr-CH" altLang="fr-FR" sz="1800">
                <a:solidFill>
                  <a:srgbClr val="2F5497"/>
                </a:solidFill>
                <a:latin typeface="SymbolMT"/>
              </a:rPr>
              <a:t>• </a:t>
            </a:r>
            <a:r>
              <a:rPr lang="fr-CH" altLang="fr-FR" sz="1800">
                <a:solidFill>
                  <a:srgbClr val="404040"/>
                </a:solidFill>
                <a:latin typeface="Calibri-Light"/>
              </a:rPr>
              <a:t>Le respect et la bienveillance vis-à-vis des autres et de notre environnement</a:t>
            </a:r>
          </a:p>
        </p:txBody>
      </p:sp>
      <p:sp>
        <p:nvSpPr>
          <p:cNvPr id="11268" name="Espace réservé du numéro de diapositive 3">
            <a:extLst>
              <a:ext uri="{FF2B5EF4-FFF2-40B4-BE49-F238E27FC236}">
                <a16:creationId xmlns:a16="http://schemas.microsoft.com/office/drawing/2014/main" id="{B95365A7-0131-4BC9-9A8B-07243F2CA0B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Univers Com 45 Light" pitchFamily="34" charset="0"/>
              </a:defRPr>
            </a:lvl1pPr>
            <a:lvl2pPr marL="742950" indent="-285750">
              <a:spcBef>
                <a:spcPct val="20000"/>
              </a:spcBef>
              <a:buFont typeface="Arial" panose="020B0604020202020204" pitchFamily="34" charset="0"/>
              <a:buChar char="–"/>
              <a:defRPr sz="2800">
                <a:solidFill>
                  <a:schemeClr val="tx1"/>
                </a:solidFill>
                <a:latin typeface="Univers Com 45 Light" pitchFamily="34" charset="0"/>
              </a:defRPr>
            </a:lvl2pPr>
            <a:lvl3pPr marL="1143000" indent="-228600">
              <a:spcBef>
                <a:spcPct val="20000"/>
              </a:spcBef>
              <a:buFont typeface="Arial" panose="020B0604020202020204" pitchFamily="34" charset="0"/>
              <a:buChar char="•"/>
              <a:defRPr sz="2400">
                <a:solidFill>
                  <a:schemeClr val="tx1"/>
                </a:solidFill>
                <a:latin typeface="Univers Com 45 Light" pitchFamily="34" charset="0"/>
              </a:defRPr>
            </a:lvl3pPr>
            <a:lvl4pPr marL="1600200" indent="-228600">
              <a:spcBef>
                <a:spcPct val="20000"/>
              </a:spcBef>
              <a:buFont typeface="Arial" panose="020B0604020202020204" pitchFamily="34" charset="0"/>
              <a:buChar char="–"/>
              <a:defRPr sz="2000">
                <a:solidFill>
                  <a:schemeClr val="tx1"/>
                </a:solidFill>
                <a:latin typeface="Univers Com 45 Light" pitchFamily="34" charset="0"/>
              </a:defRPr>
            </a:lvl4pPr>
            <a:lvl5pPr marL="2057400" indent="-228600">
              <a:spcBef>
                <a:spcPct val="20000"/>
              </a:spcBef>
              <a:buFont typeface="Arial" panose="020B0604020202020204" pitchFamily="34" charset="0"/>
              <a:buChar char="»"/>
              <a:defRPr sz="2000">
                <a:solidFill>
                  <a:schemeClr val="tx1"/>
                </a:solidFill>
                <a:latin typeface="Univers Com 45 Ligh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9pPr>
          </a:lstStyle>
          <a:p>
            <a:pPr>
              <a:spcBef>
                <a:spcPct val="0"/>
              </a:spcBef>
              <a:buFontTx/>
              <a:buNone/>
            </a:pPr>
            <a:fld id="{820C0925-3F71-4656-BA71-31BC2B51696E}" type="slidenum">
              <a:rPr lang="fr-FR" altLang="fr-FR" sz="1200" smtClean="0">
                <a:solidFill>
                  <a:srgbClr val="898989"/>
                </a:solidFill>
                <a:latin typeface="Times New Roman" panose="02020603050405020304" pitchFamily="18" charset="0"/>
              </a:rPr>
              <a:pPr>
                <a:spcBef>
                  <a:spcPct val="0"/>
                </a:spcBef>
                <a:buFontTx/>
                <a:buNone/>
              </a:pPr>
              <a:t>5</a:t>
            </a:fld>
            <a:endParaRPr lang="fr-FR" altLang="fr-FR" sz="1200">
              <a:solidFill>
                <a:srgbClr val="898989"/>
              </a:solidFill>
              <a:latin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E1B0D5-62E6-4985-A129-B4BC1E3DCF50}"/>
              </a:ext>
            </a:extLst>
          </p:cNvPr>
          <p:cNvSpPr>
            <a:spLocks noGrp="1"/>
          </p:cNvSpPr>
          <p:nvPr>
            <p:ph type="title"/>
          </p:nvPr>
        </p:nvSpPr>
        <p:spPr/>
        <p:txBody>
          <a:bodyPr/>
          <a:lstStyle/>
          <a:p>
            <a:pPr>
              <a:spcBef>
                <a:spcPct val="20000"/>
              </a:spcBef>
              <a:defRPr/>
            </a:pPr>
            <a:br>
              <a:rPr lang="fr-CH" sz="1800" b="1" dirty="0">
                <a:solidFill>
                  <a:srgbClr val="006BC6"/>
                </a:solidFill>
                <a:latin typeface="Arial-BoldMT"/>
                <a:ea typeface="+mn-ea"/>
                <a:cs typeface="+mn-cs"/>
              </a:rPr>
            </a:br>
            <a:br>
              <a:rPr lang="fr-CH" sz="1800" b="1" dirty="0">
                <a:solidFill>
                  <a:srgbClr val="006BC6"/>
                </a:solidFill>
                <a:latin typeface="Arial-BoldMT"/>
                <a:ea typeface="+mn-ea"/>
                <a:cs typeface="+mn-cs"/>
              </a:rPr>
            </a:br>
            <a:r>
              <a:rPr lang="fr-CH" sz="2400" b="1" dirty="0">
                <a:solidFill>
                  <a:srgbClr val="006BC6"/>
                </a:solidFill>
                <a:ea typeface="+mn-ea"/>
                <a:cs typeface="+mn-cs"/>
              </a:rPr>
              <a:t>Rejoignez le mouvement : www.engagespourlasante.ch</a:t>
            </a:r>
            <a:br>
              <a:rPr lang="fr-CH" sz="3200" dirty="0">
                <a:solidFill>
                  <a:prstClr val="black"/>
                </a:solidFill>
                <a:latin typeface="Univers Com 45 Light"/>
                <a:ea typeface="+mn-ea"/>
                <a:cs typeface="+mn-cs"/>
              </a:rPr>
            </a:br>
            <a:endParaRPr lang="fr-CH" dirty="0"/>
          </a:p>
        </p:txBody>
      </p:sp>
      <p:sp>
        <p:nvSpPr>
          <p:cNvPr id="3" name="Espace réservé du contenu 2">
            <a:extLst>
              <a:ext uri="{FF2B5EF4-FFF2-40B4-BE49-F238E27FC236}">
                <a16:creationId xmlns:a16="http://schemas.microsoft.com/office/drawing/2014/main" id="{50C2EF98-70FF-4638-8FDD-1167A13A57DC}"/>
              </a:ext>
            </a:extLst>
          </p:cNvPr>
          <p:cNvSpPr>
            <a:spLocks noGrp="1"/>
          </p:cNvSpPr>
          <p:nvPr>
            <p:ph idx="1"/>
          </p:nvPr>
        </p:nvSpPr>
        <p:spPr>
          <a:xfrm>
            <a:off x="457200" y="1131888"/>
            <a:ext cx="8229600" cy="2921000"/>
          </a:xfrm>
        </p:spPr>
        <p:txBody>
          <a:bodyPr/>
          <a:lstStyle/>
          <a:p>
            <a:pPr marL="0" indent="0">
              <a:buFont typeface="Arial" panose="020B0604020202020204" pitchFamily="34" charset="0"/>
              <a:buNone/>
              <a:defRPr/>
            </a:pPr>
            <a:r>
              <a:rPr lang="fr-CH" sz="1600" b="1" dirty="0">
                <a:solidFill>
                  <a:srgbClr val="0070C1"/>
                </a:solidFill>
                <a:latin typeface="Arial-BoldMT"/>
              </a:rPr>
              <a:t>Nos objectifs collectifs sont :</a:t>
            </a:r>
          </a:p>
          <a:p>
            <a:pPr marL="0" indent="0">
              <a:buFont typeface="Arial" panose="020B0604020202020204" pitchFamily="34" charset="0"/>
              <a:buNone/>
              <a:defRPr/>
            </a:pPr>
            <a:r>
              <a:rPr lang="fr-CH" sz="1600" dirty="0">
                <a:solidFill>
                  <a:srgbClr val="2F5497"/>
                </a:solidFill>
                <a:latin typeface="SymbolMT"/>
              </a:rPr>
              <a:t>• </a:t>
            </a:r>
            <a:r>
              <a:rPr lang="fr-CH" sz="1600" dirty="0">
                <a:solidFill>
                  <a:srgbClr val="404040"/>
                </a:solidFill>
                <a:latin typeface="Calibri-Light"/>
              </a:rPr>
              <a:t>Contribuer à maintenir un système de santé équitable et accessible dans un environnement 	sain et durable</a:t>
            </a:r>
          </a:p>
          <a:p>
            <a:pPr marL="0" indent="0">
              <a:buFont typeface="Arial" panose="020B0604020202020204" pitchFamily="34" charset="0"/>
              <a:buNone/>
              <a:defRPr/>
            </a:pPr>
            <a:r>
              <a:rPr lang="fr-CH" sz="1600" dirty="0">
                <a:solidFill>
                  <a:srgbClr val="2F5497"/>
                </a:solidFill>
                <a:latin typeface="SymbolMT"/>
              </a:rPr>
              <a:t>• </a:t>
            </a:r>
            <a:r>
              <a:rPr lang="fr-CH" sz="1600" dirty="0">
                <a:solidFill>
                  <a:srgbClr val="404040"/>
                </a:solidFill>
                <a:latin typeface="Calibri-Light"/>
              </a:rPr>
              <a:t>Prendre nos responsabilités pour éviter les coûts inutiles et réduire l’impact environnemental</a:t>
            </a:r>
          </a:p>
          <a:p>
            <a:pPr marL="0" indent="0">
              <a:buFont typeface="Arial" panose="020B0604020202020204" pitchFamily="34" charset="0"/>
              <a:buNone/>
              <a:defRPr/>
            </a:pPr>
            <a:r>
              <a:rPr lang="fr-CH" sz="1600" dirty="0">
                <a:solidFill>
                  <a:srgbClr val="2F5497"/>
                </a:solidFill>
                <a:latin typeface="SymbolMT"/>
              </a:rPr>
              <a:t>• </a:t>
            </a:r>
            <a:r>
              <a:rPr lang="fr-CH" sz="1600" dirty="0">
                <a:solidFill>
                  <a:srgbClr val="404040"/>
                </a:solidFill>
                <a:latin typeface="Calibri-Light"/>
              </a:rPr>
              <a:t>Favoriser les stratégies de prévention et promotion de la santé</a:t>
            </a:r>
          </a:p>
          <a:p>
            <a:pPr marL="0" indent="0">
              <a:buFont typeface="Arial" panose="020B0604020202020204" pitchFamily="34" charset="0"/>
              <a:buNone/>
              <a:defRPr/>
            </a:pPr>
            <a:r>
              <a:rPr lang="fr-CH" sz="1600" dirty="0">
                <a:solidFill>
                  <a:srgbClr val="2F5497"/>
                </a:solidFill>
                <a:latin typeface="SymbolMT"/>
              </a:rPr>
              <a:t>• </a:t>
            </a:r>
            <a:r>
              <a:rPr lang="fr-CH" sz="1600" dirty="0">
                <a:solidFill>
                  <a:srgbClr val="404040"/>
                </a:solidFill>
                <a:latin typeface="Calibri-Light"/>
              </a:rPr>
              <a:t>Prioriser la qualité des soins plutôt que la quantité</a:t>
            </a:r>
          </a:p>
          <a:p>
            <a:pPr marL="0" indent="0">
              <a:buFont typeface="Arial" panose="020B0604020202020204" pitchFamily="34" charset="0"/>
              <a:buNone/>
              <a:defRPr/>
            </a:pPr>
            <a:r>
              <a:rPr lang="fr-CH" sz="1600" dirty="0">
                <a:solidFill>
                  <a:srgbClr val="2F5497"/>
                </a:solidFill>
                <a:latin typeface="SymbolMT"/>
              </a:rPr>
              <a:t>• </a:t>
            </a:r>
            <a:r>
              <a:rPr lang="fr-CH" sz="1600" dirty="0">
                <a:solidFill>
                  <a:srgbClr val="404040"/>
                </a:solidFill>
                <a:latin typeface="Calibri-Light"/>
              </a:rPr>
              <a:t>Lutter contre la commercialisation de la santé</a:t>
            </a:r>
          </a:p>
          <a:p>
            <a:pPr marL="0" indent="0">
              <a:buFont typeface="Arial" panose="020B0604020202020204" pitchFamily="34" charset="0"/>
              <a:buNone/>
              <a:defRPr/>
            </a:pPr>
            <a:r>
              <a:rPr lang="fr-CH" sz="1600" dirty="0">
                <a:solidFill>
                  <a:srgbClr val="2F5497"/>
                </a:solidFill>
                <a:latin typeface="SymbolMT"/>
              </a:rPr>
              <a:t>• </a:t>
            </a:r>
            <a:r>
              <a:rPr lang="fr-CH" sz="1600" dirty="0">
                <a:solidFill>
                  <a:srgbClr val="404040"/>
                </a:solidFill>
                <a:latin typeface="Calibri-Light"/>
              </a:rPr>
              <a:t>Prendre position dans les débats de société concernant la santé et l’environnement</a:t>
            </a:r>
          </a:p>
          <a:p>
            <a:pPr marL="0" indent="0">
              <a:buFont typeface="Arial" panose="020B0604020202020204" pitchFamily="34" charset="0"/>
              <a:buNone/>
              <a:defRPr/>
            </a:pPr>
            <a:r>
              <a:rPr lang="fr-CH" sz="1400" i="1" dirty="0">
                <a:solidFill>
                  <a:srgbClr val="000000"/>
                </a:solidFill>
                <a:latin typeface="Calibri-Light"/>
              </a:rPr>
              <a:t>Fait et adopté par l’Assemblée générale du 4 septembre 2019</a:t>
            </a:r>
            <a:endParaRPr lang="fr-CH" sz="1400" i="1" dirty="0"/>
          </a:p>
          <a:p>
            <a:pPr>
              <a:defRPr/>
            </a:pPr>
            <a:endParaRPr lang="fr-CH" sz="1600" dirty="0"/>
          </a:p>
        </p:txBody>
      </p:sp>
      <p:sp>
        <p:nvSpPr>
          <p:cNvPr id="12292" name="Espace réservé du numéro de diapositive 3">
            <a:extLst>
              <a:ext uri="{FF2B5EF4-FFF2-40B4-BE49-F238E27FC236}">
                <a16:creationId xmlns:a16="http://schemas.microsoft.com/office/drawing/2014/main" id="{E00901AE-3AB3-4846-B72A-8B5E33BD2C7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Univers Com 45 Light" pitchFamily="34" charset="0"/>
              </a:defRPr>
            </a:lvl1pPr>
            <a:lvl2pPr marL="742950" indent="-285750">
              <a:spcBef>
                <a:spcPct val="20000"/>
              </a:spcBef>
              <a:buFont typeface="Arial" panose="020B0604020202020204" pitchFamily="34" charset="0"/>
              <a:buChar char="–"/>
              <a:defRPr sz="2800">
                <a:solidFill>
                  <a:schemeClr val="tx1"/>
                </a:solidFill>
                <a:latin typeface="Univers Com 45 Light" pitchFamily="34" charset="0"/>
              </a:defRPr>
            </a:lvl2pPr>
            <a:lvl3pPr marL="1143000" indent="-228600">
              <a:spcBef>
                <a:spcPct val="20000"/>
              </a:spcBef>
              <a:buFont typeface="Arial" panose="020B0604020202020204" pitchFamily="34" charset="0"/>
              <a:buChar char="•"/>
              <a:defRPr sz="2400">
                <a:solidFill>
                  <a:schemeClr val="tx1"/>
                </a:solidFill>
                <a:latin typeface="Univers Com 45 Light" pitchFamily="34" charset="0"/>
              </a:defRPr>
            </a:lvl3pPr>
            <a:lvl4pPr marL="1600200" indent="-228600">
              <a:spcBef>
                <a:spcPct val="20000"/>
              </a:spcBef>
              <a:buFont typeface="Arial" panose="020B0604020202020204" pitchFamily="34" charset="0"/>
              <a:buChar char="–"/>
              <a:defRPr sz="2000">
                <a:solidFill>
                  <a:schemeClr val="tx1"/>
                </a:solidFill>
                <a:latin typeface="Univers Com 45 Light" pitchFamily="34" charset="0"/>
              </a:defRPr>
            </a:lvl4pPr>
            <a:lvl5pPr marL="2057400" indent="-228600">
              <a:spcBef>
                <a:spcPct val="20000"/>
              </a:spcBef>
              <a:buFont typeface="Arial" panose="020B0604020202020204" pitchFamily="34" charset="0"/>
              <a:buChar char="»"/>
              <a:defRPr sz="2000">
                <a:solidFill>
                  <a:schemeClr val="tx1"/>
                </a:solidFill>
                <a:latin typeface="Univers Com 45 Ligh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9pPr>
          </a:lstStyle>
          <a:p>
            <a:pPr>
              <a:spcBef>
                <a:spcPct val="0"/>
              </a:spcBef>
              <a:buFontTx/>
              <a:buNone/>
            </a:pPr>
            <a:fld id="{702EF705-294C-4891-A446-D8EC3CA76109}" type="slidenum">
              <a:rPr lang="fr-FR" altLang="fr-FR" sz="1200" smtClean="0">
                <a:solidFill>
                  <a:srgbClr val="898989"/>
                </a:solidFill>
                <a:latin typeface="Times New Roman" panose="02020603050405020304" pitchFamily="18" charset="0"/>
              </a:rPr>
              <a:pPr>
                <a:spcBef>
                  <a:spcPct val="0"/>
                </a:spcBef>
                <a:buFontTx/>
                <a:buNone/>
              </a:pPr>
              <a:t>6</a:t>
            </a:fld>
            <a:endParaRPr lang="fr-FR" altLang="fr-FR" sz="1200">
              <a:solidFill>
                <a:srgbClr val="898989"/>
              </a:solidFill>
              <a:latin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a:extLst>
              <a:ext uri="{FF2B5EF4-FFF2-40B4-BE49-F238E27FC236}">
                <a16:creationId xmlns:a16="http://schemas.microsoft.com/office/drawing/2014/main" id="{DBB055DD-60F5-43ED-91CE-914E421B7929}"/>
              </a:ext>
            </a:extLst>
          </p:cNvPr>
          <p:cNvSpPr>
            <a:spLocks noGrp="1"/>
          </p:cNvSpPr>
          <p:nvPr>
            <p:ph type="title"/>
          </p:nvPr>
        </p:nvSpPr>
        <p:spPr/>
        <p:txBody>
          <a:bodyPr/>
          <a:lstStyle/>
          <a:p>
            <a:r>
              <a:rPr lang="fr-CH" altLang="fr-FR" sz="3200"/>
              <a:t>Prévention primaire</a:t>
            </a:r>
          </a:p>
        </p:txBody>
      </p:sp>
      <p:sp>
        <p:nvSpPr>
          <p:cNvPr id="13315" name="Espace réservé du numéro de diapositive 3">
            <a:extLst>
              <a:ext uri="{FF2B5EF4-FFF2-40B4-BE49-F238E27FC236}">
                <a16:creationId xmlns:a16="http://schemas.microsoft.com/office/drawing/2014/main" id="{A983B2B1-DBC7-443B-BD0F-C1FD7846493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Univers Com 45 Light" pitchFamily="34" charset="0"/>
              </a:defRPr>
            </a:lvl1pPr>
            <a:lvl2pPr marL="742950" indent="-285750">
              <a:spcBef>
                <a:spcPct val="20000"/>
              </a:spcBef>
              <a:buFont typeface="Arial" panose="020B0604020202020204" pitchFamily="34" charset="0"/>
              <a:buChar char="–"/>
              <a:defRPr sz="2800">
                <a:solidFill>
                  <a:schemeClr val="tx1"/>
                </a:solidFill>
                <a:latin typeface="Univers Com 45 Light" pitchFamily="34" charset="0"/>
              </a:defRPr>
            </a:lvl2pPr>
            <a:lvl3pPr marL="1143000" indent="-228600">
              <a:spcBef>
                <a:spcPct val="20000"/>
              </a:spcBef>
              <a:buFont typeface="Arial" panose="020B0604020202020204" pitchFamily="34" charset="0"/>
              <a:buChar char="•"/>
              <a:defRPr sz="2400">
                <a:solidFill>
                  <a:schemeClr val="tx1"/>
                </a:solidFill>
                <a:latin typeface="Univers Com 45 Light" pitchFamily="34" charset="0"/>
              </a:defRPr>
            </a:lvl3pPr>
            <a:lvl4pPr marL="1600200" indent="-228600">
              <a:spcBef>
                <a:spcPct val="20000"/>
              </a:spcBef>
              <a:buFont typeface="Arial" panose="020B0604020202020204" pitchFamily="34" charset="0"/>
              <a:buChar char="–"/>
              <a:defRPr sz="2000">
                <a:solidFill>
                  <a:schemeClr val="tx1"/>
                </a:solidFill>
                <a:latin typeface="Univers Com 45 Light" pitchFamily="34" charset="0"/>
              </a:defRPr>
            </a:lvl4pPr>
            <a:lvl5pPr marL="2057400" indent="-228600">
              <a:spcBef>
                <a:spcPct val="20000"/>
              </a:spcBef>
              <a:buFont typeface="Arial" panose="020B0604020202020204" pitchFamily="34" charset="0"/>
              <a:buChar char="»"/>
              <a:defRPr sz="2000">
                <a:solidFill>
                  <a:schemeClr val="tx1"/>
                </a:solidFill>
                <a:latin typeface="Univers Com 45 Ligh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9pPr>
          </a:lstStyle>
          <a:p>
            <a:pPr>
              <a:spcBef>
                <a:spcPct val="0"/>
              </a:spcBef>
              <a:buFontTx/>
              <a:buNone/>
            </a:pPr>
            <a:fld id="{387702BC-2BA7-4A2D-860E-94720C428A3C}" type="slidenum">
              <a:rPr lang="fr-FR" altLang="fr-FR" sz="1200" smtClean="0">
                <a:solidFill>
                  <a:srgbClr val="898989"/>
                </a:solidFill>
                <a:latin typeface="Times New Roman" panose="02020603050405020304" pitchFamily="18" charset="0"/>
              </a:rPr>
              <a:pPr>
                <a:spcBef>
                  <a:spcPct val="0"/>
                </a:spcBef>
                <a:buFontTx/>
                <a:buNone/>
              </a:pPr>
              <a:t>7</a:t>
            </a:fld>
            <a:endParaRPr lang="fr-FR" altLang="fr-FR" sz="1200">
              <a:solidFill>
                <a:srgbClr val="898989"/>
              </a:solidFill>
              <a:latin typeface="Times New Roman" panose="02020603050405020304" pitchFamily="18" charset="0"/>
            </a:endParaRPr>
          </a:p>
        </p:txBody>
      </p:sp>
      <p:graphicFrame>
        <p:nvGraphicFramePr>
          <p:cNvPr id="13316" name="Espace réservé du contenu 9">
            <a:extLst>
              <a:ext uri="{FF2B5EF4-FFF2-40B4-BE49-F238E27FC236}">
                <a16:creationId xmlns:a16="http://schemas.microsoft.com/office/drawing/2014/main" id="{EB5EC961-B8A9-41D5-9E6C-0408E66E28D1}"/>
              </a:ext>
            </a:extLst>
          </p:cNvPr>
          <p:cNvGraphicFramePr>
            <a:graphicFrameLocks noGrp="1" noChangeAspect="1"/>
          </p:cNvGraphicFramePr>
          <p:nvPr>
            <p:ph idx="1"/>
          </p:nvPr>
        </p:nvGraphicFramePr>
        <p:xfrm>
          <a:off x="2697163" y="992188"/>
          <a:ext cx="3749675" cy="3159125"/>
        </p:xfrm>
        <a:graphic>
          <a:graphicData uri="http://schemas.openxmlformats.org/presentationml/2006/ole">
            <mc:AlternateContent xmlns:mc="http://schemas.openxmlformats.org/markup-compatibility/2006">
              <mc:Choice xmlns:v="urn:schemas-microsoft-com:vml" Requires="v">
                <p:oleObj spid="_x0000_s13317" name="Worksheet" r:id="rId4" imgW="12223565" imgH="10299612" progId="Excel.Sheet.12">
                  <p:embed/>
                </p:oleObj>
              </mc:Choice>
              <mc:Fallback>
                <p:oleObj name="Worksheet" r:id="rId4" imgW="12223565" imgH="10299612" progId="Excel.Sheet.12">
                  <p:embed/>
                  <p:pic>
                    <p:nvPicPr>
                      <p:cNvPr id="0" name="Espace réservé du contenu 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7163" y="992188"/>
                        <a:ext cx="374967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5362" name="Espace réservé du contenu 5">
            <a:extLst>
              <a:ext uri="{FF2B5EF4-FFF2-40B4-BE49-F238E27FC236}">
                <a16:creationId xmlns:a16="http://schemas.microsoft.com/office/drawing/2014/main" id="{2E7556D0-FC98-4031-92D4-3143E7658F2E}"/>
              </a:ext>
            </a:extLst>
          </p:cNvPr>
          <p:cNvGraphicFramePr>
            <a:graphicFrameLocks noGrp="1" noChangeAspect="1"/>
          </p:cNvGraphicFramePr>
          <p:nvPr>
            <p:ph idx="1"/>
          </p:nvPr>
        </p:nvGraphicFramePr>
        <p:xfrm>
          <a:off x="180975" y="0"/>
          <a:ext cx="9144000" cy="8404225"/>
        </p:xfrm>
        <a:graphic>
          <a:graphicData uri="http://schemas.openxmlformats.org/presentationml/2006/ole">
            <mc:AlternateContent xmlns:mc="http://schemas.openxmlformats.org/markup-compatibility/2006">
              <mc:Choice xmlns:v="urn:schemas-microsoft-com:vml" Requires="v">
                <p:oleObj spid="_x0000_s15365" name="Worksheet" r:id="rId4" imgW="12223565" imgH="10299612" progId="Excel.Sheet.12">
                  <p:embed/>
                </p:oleObj>
              </mc:Choice>
              <mc:Fallback>
                <p:oleObj name="Worksheet" r:id="rId4" imgW="12223565" imgH="10299612" progId="Excel.Sheet.12">
                  <p:embed/>
                  <p:pic>
                    <p:nvPicPr>
                      <p:cNvPr id="0" name="Espace réservé du contenu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 y="0"/>
                        <a:ext cx="9144000" cy="840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3" name="Espace réservé du numéro de diapositive 3">
            <a:extLst>
              <a:ext uri="{FF2B5EF4-FFF2-40B4-BE49-F238E27FC236}">
                <a16:creationId xmlns:a16="http://schemas.microsoft.com/office/drawing/2014/main" id="{7F8A1631-3D9D-4857-A686-07738D4A33B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Univers Com 45 Light" pitchFamily="34" charset="0"/>
              </a:defRPr>
            </a:lvl1pPr>
            <a:lvl2pPr marL="742950" indent="-285750">
              <a:spcBef>
                <a:spcPct val="20000"/>
              </a:spcBef>
              <a:buFont typeface="Arial" panose="020B0604020202020204" pitchFamily="34" charset="0"/>
              <a:buChar char="–"/>
              <a:defRPr sz="2800">
                <a:solidFill>
                  <a:schemeClr val="tx1"/>
                </a:solidFill>
                <a:latin typeface="Univers Com 45 Light" pitchFamily="34" charset="0"/>
              </a:defRPr>
            </a:lvl2pPr>
            <a:lvl3pPr marL="1143000" indent="-228600">
              <a:spcBef>
                <a:spcPct val="20000"/>
              </a:spcBef>
              <a:buFont typeface="Arial" panose="020B0604020202020204" pitchFamily="34" charset="0"/>
              <a:buChar char="•"/>
              <a:defRPr sz="2400">
                <a:solidFill>
                  <a:schemeClr val="tx1"/>
                </a:solidFill>
                <a:latin typeface="Univers Com 45 Light" pitchFamily="34" charset="0"/>
              </a:defRPr>
            </a:lvl3pPr>
            <a:lvl4pPr marL="1600200" indent="-228600">
              <a:spcBef>
                <a:spcPct val="20000"/>
              </a:spcBef>
              <a:buFont typeface="Arial" panose="020B0604020202020204" pitchFamily="34" charset="0"/>
              <a:buChar char="–"/>
              <a:defRPr sz="2000">
                <a:solidFill>
                  <a:schemeClr val="tx1"/>
                </a:solidFill>
                <a:latin typeface="Univers Com 45 Light" pitchFamily="34" charset="0"/>
              </a:defRPr>
            </a:lvl4pPr>
            <a:lvl5pPr marL="2057400" indent="-228600">
              <a:spcBef>
                <a:spcPct val="20000"/>
              </a:spcBef>
              <a:buFont typeface="Arial" panose="020B0604020202020204" pitchFamily="34" charset="0"/>
              <a:buChar char="»"/>
              <a:defRPr sz="2000">
                <a:solidFill>
                  <a:schemeClr val="tx1"/>
                </a:solidFill>
                <a:latin typeface="Univers Com 45 Ligh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9pPr>
          </a:lstStyle>
          <a:p>
            <a:pPr>
              <a:spcBef>
                <a:spcPct val="0"/>
              </a:spcBef>
              <a:buFontTx/>
              <a:buNone/>
            </a:pPr>
            <a:fld id="{160A9406-083B-4724-A235-0ACC289BB1E5}" type="slidenum">
              <a:rPr lang="fr-FR" altLang="fr-FR" sz="1200" smtClean="0">
                <a:solidFill>
                  <a:srgbClr val="898989"/>
                </a:solidFill>
                <a:latin typeface="Times New Roman" panose="02020603050405020304" pitchFamily="18" charset="0"/>
              </a:rPr>
              <a:pPr>
                <a:spcBef>
                  <a:spcPct val="0"/>
                </a:spcBef>
                <a:buFontTx/>
                <a:buNone/>
              </a:pPr>
              <a:t>8</a:t>
            </a:fld>
            <a:endParaRPr lang="fr-FR" altLang="fr-FR" sz="1200">
              <a:solidFill>
                <a:srgbClr val="898989"/>
              </a:solidFill>
              <a:latin typeface="Times New Roman" panose="02020603050405020304" pitchFamily="18" charset="0"/>
            </a:endParaRPr>
          </a:p>
        </p:txBody>
      </p:sp>
      <p:sp>
        <p:nvSpPr>
          <p:cNvPr id="15364" name="ZoneTexte 6">
            <a:extLst>
              <a:ext uri="{FF2B5EF4-FFF2-40B4-BE49-F238E27FC236}">
                <a16:creationId xmlns:a16="http://schemas.microsoft.com/office/drawing/2014/main" id="{BD37A9A8-1AE4-4B0F-880F-0C3B1CE7B3EA}"/>
              </a:ext>
            </a:extLst>
          </p:cNvPr>
          <p:cNvSpPr txBox="1">
            <a:spLocks noChangeArrowheads="1"/>
          </p:cNvSpPr>
          <p:nvPr/>
        </p:nvSpPr>
        <p:spPr bwMode="auto">
          <a:xfrm>
            <a:off x="4427538" y="6748463"/>
            <a:ext cx="28892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Univers Com 45 Light" pitchFamily="34" charset="0"/>
              </a:defRPr>
            </a:lvl1pPr>
            <a:lvl2pPr marL="742950" indent="-285750">
              <a:spcBef>
                <a:spcPct val="20000"/>
              </a:spcBef>
              <a:buFont typeface="Arial" panose="020B0604020202020204" pitchFamily="34" charset="0"/>
              <a:buChar char="–"/>
              <a:defRPr sz="2800">
                <a:solidFill>
                  <a:schemeClr val="tx1"/>
                </a:solidFill>
                <a:latin typeface="Univers Com 45 Light" pitchFamily="34" charset="0"/>
              </a:defRPr>
            </a:lvl2pPr>
            <a:lvl3pPr marL="1143000" indent="-228600">
              <a:spcBef>
                <a:spcPct val="20000"/>
              </a:spcBef>
              <a:buFont typeface="Arial" panose="020B0604020202020204" pitchFamily="34" charset="0"/>
              <a:buChar char="•"/>
              <a:defRPr sz="2400">
                <a:solidFill>
                  <a:schemeClr val="tx1"/>
                </a:solidFill>
                <a:latin typeface="Univers Com 45 Light" pitchFamily="34" charset="0"/>
              </a:defRPr>
            </a:lvl3pPr>
            <a:lvl4pPr marL="1600200" indent="-228600">
              <a:spcBef>
                <a:spcPct val="20000"/>
              </a:spcBef>
              <a:buFont typeface="Arial" panose="020B0604020202020204" pitchFamily="34" charset="0"/>
              <a:buChar char="–"/>
              <a:defRPr sz="2000">
                <a:solidFill>
                  <a:schemeClr val="tx1"/>
                </a:solidFill>
                <a:latin typeface="Univers Com 45 Light" pitchFamily="34" charset="0"/>
              </a:defRPr>
            </a:lvl4pPr>
            <a:lvl5pPr marL="2057400" indent="-228600">
              <a:spcBef>
                <a:spcPct val="20000"/>
              </a:spcBef>
              <a:buFont typeface="Arial" panose="020B0604020202020204" pitchFamily="34" charset="0"/>
              <a:buChar char="»"/>
              <a:defRPr sz="2000">
                <a:solidFill>
                  <a:schemeClr val="tx1"/>
                </a:solidFill>
                <a:latin typeface="Univers Com 45 Ligh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9pPr>
          </a:lstStyle>
          <a:p>
            <a:pPr>
              <a:spcBef>
                <a:spcPct val="0"/>
              </a:spcBef>
              <a:buFontTx/>
              <a:buNone/>
            </a:pPr>
            <a:endParaRPr lang="fr-CH" altLang="fr-FR" sz="2400">
              <a:latin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a:extLst>
              <a:ext uri="{FF2B5EF4-FFF2-40B4-BE49-F238E27FC236}">
                <a16:creationId xmlns:a16="http://schemas.microsoft.com/office/drawing/2014/main" id="{A81FA58C-D02E-4BD4-B390-F836051A44A5}"/>
              </a:ext>
            </a:extLst>
          </p:cNvPr>
          <p:cNvSpPr>
            <a:spLocks noGrp="1"/>
          </p:cNvSpPr>
          <p:nvPr>
            <p:ph type="title"/>
          </p:nvPr>
        </p:nvSpPr>
        <p:spPr/>
        <p:txBody>
          <a:bodyPr/>
          <a:lstStyle/>
          <a:p>
            <a:r>
              <a:rPr lang="fr-CH" altLang="fr-FR" sz="1800" b="1">
                <a:solidFill>
                  <a:srgbClr val="1F487C"/>
                </a:solidFill>
              </a:rPr>
              <a:t>Programme vaudois de dépistage du cancer colorectal </a:t>
            </a:r>
            <a:br>
              <a:rPr lang="fr-CH" altLang="fr-FR" sz="1800" b="1">
                <a:solidFill>
                  <a:srgbClr val="1F487C"/>
                </a:solidFill>
              </a:rPr>
            </a:br>
            <a:r>
              <a:rPr lang="fr-CH" altLang="fr-FR" sz="1800" i="1">
                <a:solidFill>
                  <a:srgbClr val="1F487C"/>
                </a:solidFill>
              </a:rPr>
              <a:t>Responsable:  Dr Cyril Ducros , UNISANTE.</a:t>
            </a:r>
            <a:endParaRPr lang="fr-CH" altLang="fr-FR" sz="1800"/>
          </a:p>
        </p:txBody>
      </p:sp>
      <p:sp>
        <p:nvSpPr>
          <p:cNvPr id="3" name="Espace réservé du contenu 2">
            <a:extLst>
              <a:ext uri="{FF2B5EF4-FFF2-40B4-BE49-F238E27FC236}">
                <a16:creationId xmlns:a16="http://schemas.microsoft.com/office/drawing/2014/main" id="{6DCBA4CB-7BCF-4E73-92FE-4EBF3830337B}"/>
              </a:ext>
            </a:extLst>
          </p:cNvPr>
          <p:cNvSpPr>
            <a:spLocks noGrp="1"/>
          </p:cNvSpPr>
          <p:nvPr>
            <p:ph idx="1"/>
          </p:nvPr>
        </p:nvSpPr>
        <p:spPr>
          <a:xfrm>
            <a:off x="457200" y="1131888"/>
            <a:ext cx="8229600" cy="2921000"/>
          </a:xfrm>
        </p:spPr>
        <p:txBody>
          <a:bodyPr/>
          <a:lstStyle/>
          <a:p>
            <a:pPr marL="0" indent="0">
              <a:lnSpc>
                <a:spcPct val="150000"/>
              </a:lnSpc>
              <a:buFont typeface="Arial" panose="020B0604020202020204" pitchFamily="34" charset="0"/>
              <a:buNone/>
              <a:defRPr/>
            </a:pPr>
            <a:r>
              <a:rPr lang="fr-CH" sz="1800" b="1" dirty="0">
                <a:latin typeface="+mj-lt"/>
              </a:rPr>
              <a:t>Depuis août 2015, les résidents du canton de Vaud âgés de 50 à 69 ans peuvent bénéficier d’un test immunochimique de recherche de sang occulte dans les selles (FIT), ou d’une coloscopie de dépistage</a:t>
            </a:r>
            <a:endParaRPr lang="fr-CH" sz="1800" dirty="0">
              <a:latin typeface="+mj-lt"/>
            </a:endParaRPr>
          </a:p>
          <a:p>
            <a:pPr marL="0" indent="0">
              <a:lnSpc>
                <a:spcPct val="150000"/>
              </a:lnSpc>
              <a:buFont typeface="Arial" panose="020B0604020202020204" pitchFamily="34" charset="0"/>
              <a:buNone/>
              <a:defRPr/>
            </a:pPr>
            <a:r>
              <a:rPr lang="fr-CH" sz="1800" dirty="0">
                <a:latin typeface="+mj-lt"/>
              </a:rPr>
              <a:t>Avec </a:t>
            </a:r>
            <a:r>
              <a:rPr lang="fr-CH" sz="1800" b="1" dirty="0">
                <a:latin typeface="+mj-lt"/>
              </a:rPr>
              <a:t>140 décès/an </a:t>
            </a:r>
            <a:r>
              <a:rPr lang="fr-CH" sz="1800" dirty="0">
                <a:latin typeface="+mj-lt"/>
              </a:rPr>
              <a:t>dans notre canton le CCR représente la 2e cause de décès par cancer pour les femmes, et la 3e pour les hommes, avec 75% des diagnostics à des stades avancés</a:t>
            </a:r>
            <a:r>
              <a:rPr lang="fr-CH" sz="1800" dirty="0">
                <a:latin typeface="Arial" panose="020B0604020202020204" pitchFamily="34" charset="0"/>
              </a:rPr>
              <a:t>. </a:t>
            </a:r>
          </a:p>
        </p:txBody>
      </p:sp>
      <p:sp>
        <p:nvSpPr>
          <p:cNvPr id="17412" name="Espace réservé du numéro de diapositive 3">
            <a:extLst>
              <a:ext uri="{FF2B5EF4-FFF2-40B4-BE49-F238E27FC236}">
                <a16:creationId xmlns:a16="http://schemas.microsoft.com/office/drawing/2014/main" id="{BA288343-8946-4921-BE1B-E491B6966C1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Univers Com 45 Light" pitchFamily="34" charset="0"/>
              </a:defRPr>
            </a:lvl1pPr>
            <a:lvl2pPr marL="742950" indent="-285750">
              <a:spcBef>
                <a:spcPct val="20000"/>
              </a:spcBef>
              <a:buFont typeface="Arial" panose="020B0604020202020204" pitchFamily="34" charset="0"/>
              <a:buChar char="–"/>
              <a:defRPr sz="2800">
                <a:solidFill>
                  <a:schemeClr val="tx1"/>
                </a:solidFill>
                <a:latin typeface="Univers Com 45 Light" pitchFamily="34" charset="0"/>
              </a:defRPr>
            </a:lvl2pPr>
            <a:lvl3pPr marL="1143000" indent="-228600">
              <a:spcBef>
                <a:spcPct val="20000"/>
              </a:spcBef>
              <a:buFont typeface="Arial" panose="020B0604020202020204" pitchFamily="34" charset="0"/>
              <a:buChar char="•"/>
              <a:defRPr sz="2400">
                <a:solidFill>
                  <a:schemeClr val="tx1"/>
                </a:solidFill>
                <a:latin typeface="Univers Com 45 Light" pitchFamily="34" charset="0"/>
              </a:defRPr>
            </a:lvl3pPr>
            <a:lvl4pPr marL="1600200" indent="-228600">
              <a:spcBef>
                <a:spcPct val="20000"/>
              </a:spcBef>
              <a:buFont typeface="Arial" panose="020B0604020202020204" pitchFamily="34" charset="0"/>
              <a:buChar char="–"/>
              <a:defRPr sz="2000">
                <a:solidFill>
                  <a:schemeClr val="tx1"/>
                </a:solidFill>
                <a:latin typeface="Univers Com 45 Light" pitchFamily="34" charset="0"/>
              </a:defRPr>
            </a:lvl4pPr>
            <a:lvl5pPr marL="2057400" indent="-228600">
              <a:spcBef>
                <a:spcPct val="20000"/>
              </a:spcBef>
              <a:buFont typeface="Arial" panose="020B0604020202020204" pitchFamily="34" charset="0"/>
              <a:buChar char="»"/>
              <a:defRPr sz="2000">
                <a:solidFill>
                  <a:schemeClr val="tx1"/>
                </a:solidFill>
                <a:latin typeface="Univers Com 45 Light"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Univers Com 45 Light" pitchFamily="34" charset="0"/>
              </a:defRPr>
            </a:lvl9pPr>
          </a:lstStyle>
          <a:p>
            <a:pPr>
              <a:spcBef>
                <a:spcPct val="0"/>
              </a:spcBef>
              <a:buFontTx/>
              <a:buNone/>
            </a:pPr>
            <a:fld id="{7C66A311-7F19-47FF-8D4E-984BE985E2D6}" type="slidenum">
              <a:rPr lang="fr-FR" altLang="fr-FR" sz="1200" smtClean="0">
                <a:solidFill>
                  <a:srgbClr val="898989"/>
                </a:solidFill>
                <a:latin typeface="Times New Roman" panose="02020603050405020304" pitchFamily="18" charset="0"/>
              </a:rPr>
              <a:pPr>
                <a:spcBef>
                  <a:spcPct val="0"/>
                </a:spcBef>
                <a:buFontTx/>
                <a:buNone/>
              </a:pPr>
              <a:t>9</a:t>
            </a:fld>
            <a:endParaRPr lang="fr-FR" altLang="fr-FR" sz="1200">
              <a:solidFill>
                <a:srgbClr val="898989"/>
              </a:solidFill>
              <a:latin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Thème EC 2010">
  <a:themeElements>
    <a:clrScheme name="Élémentai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C police">
      <a:majorFont>
        <a:latin typeface="Univers Com 55"/>
        <a:ea typeface=""/>
        <a:cs typeface=""/>
      </a:majorFont>
      <a:minorFont>
        <a:latin typeface="Univers Com 45 Light"/>
        <a:ea typeface=""/>
        <a:cs typeface=""/>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Thème EC 2010</Template>
  <TotalTime>4386</TotalTime>
  <Words>4088</Words>
  <Application>Microsoft Office PowerPoint</Application>
  <PresentationFormat>Affichage à l'écran (16:9)</PresentationFormat>
  <Paragraphs>280</Paragraphs>
  <Slides>38</Slides>
  <Notes>19</Notes>
  <HiddenSlides>0</HiddenSlides>
  <MMClips>0</MMClips>
  <ScaleCrop>false</ScaleCrop>
  <HeadingPairs>
    <vt:vector size="8" baseType="variant">
      <vt:variant>
        <vt:lpstr>Polices utilisées</vt:lpstr>
      </vt:variant>
      <vt:variant>
        <vt:i4>14</vt:i4>
      </vt:variant>
      <vt:variant>
        <vt:lpstr>Thème</vt:lpstr>
      </vt:variant>
      <vt:variant>
        <vt:i4>1</vt:i4>
      </vt:variant>
      <vt:variant>
        <vt:lpstr>Serveurs OLE incorporés</vt:lpstr>
      </vt:variant>
      <vt:variant>
        <vt:i4>1</vt:i4>
      </vt:variant>
      <vt:variant>
        <vt:lpstr>Titres des diapositives</vt:lpstr>
      </vt:variant>
      <vt:variant>
        <vt:i4>38</vt:i4>
      </vt:variant>
    </vt:vector>
  </HeadingPairs>
  <TitlesOfParts>
    <vt:vector size="54" baseType="lpstr">
      <vt:lpstr>Times New Roman</vt:lpstr>
      <vt:lpstr>Arial</vt:lpstr>
      <vt:lpstr>Univers Com 55</vt:lpstr>
      <vt:lpstr>Univers Com 45 Light</vt:lpstr>
      <vt:lpstr>Arial-BoldMT</vt:lpstr>
      <vt:lpstr>Calibri-Light</vt:lpstr>
      <vt:lpstr>ArialMT</vt:lpstr>
      <vt:lpstr>SymbolMT</vt:lpstr>
      <vt:lpstr>Alegreya</vt:lpstr>
      <vt:lpstr>UniversCom45Light</vt:lpstr>
      <vt:lpstr>UniversCom55</vt:lpstr>
      <vt:lpstr>Tahoma-Bold</vt:lpstr>
      <vt:lpstr>Calibri</vt:lpstr>
      <vt:lpstr>Wingdings</vt:lpstr>
      <vt:lpstr>Thème EC 2010</vt:lpstr>
      <vt:lpstr>Feuille de calcul Microsoft Excel</vt:lpstr>
      <vt:lpstr> Information et promotion de la santé au cabinet, est-ce possible  ?</vt:lpstr>
      <vt:lpstr>De quelle prévention parle-t-on?</vt:lpstr>
      <vt:lpstr>Laquelle est la plus efficace?</vt:lpstr>
      <vt:lpstr>Comment faire de la prévention structurelle? Engagement citoyen et politique</vt:lpstr>
      <vt:lpstr>Engagés pour la santé !  Groupe de propositions pour un système durable</vt:lpstr>
      <vt:lpstr>  Rejoignez le mouvement : www.engagespourlasante.ch </vt:lpstr>
      <vt:lpstr>Prévention primaire</vt:lpstr>
      <vt:lpstr>Présentation PowerPoint</vt:lpstr>
      <vt:lpstr>Programme vaudois de dépistage du cancer colorectal  Responsable:  Dr Cyril Ducros , UNISANTE.</vt:lpstr>
      <vt:lpstr>Programme cantonal vaudois de dépistage  du cancer colorectal  </vt:lpstr>
      <vt:lpstr>Le programme cantonal de dépistage  du cancer colorectal </vt:lpstr>
      <vt:lpstr>        Code de déontologie de la FMH Art. 10 Devoir d’information:      </vt:lpstr>
      <vt:lpstr>Information  Formation</vt:lpstr>
      <vt:lpstr>          L’information médicale suit le diagnostic,  l’éducation thérapeutique du patient-e précède le traitement      </vt:lpstr>
      <vt:lpstr>Prévention secondaire: Education thérapeutique du patient ( ETP)</vt:lpstr>
      <vt:lpstr>Une patiente en quête de partenariat Colette Lasserre Rouiller SPS 9 mai 2019</vt:lpstr>
      <vt:lpstr>Séminaire Pratique Santé – SPS 2019 Pierrette Chenevard</vt:lpstr>
      <vt:lpstr>OBSAN DOSSIER 44 (2015): Les programmes de prise en charge des maladies chroniques et de la multimorbidité en Suisse Sonja Ebert, Isabelle Peytremann-Bridevaux, Nicolas Senn</vt:lpstr>
      <vt:lpstr>Interview d’Edward Wagner par Chris Ham ( Youtube le 20 janvier 2014).  1.Comment est née l’idée du  Chronic Care Model?</vt:lpstr>
      <vt:lpstr>2. Quel est le rôle du patient dans le CCM? A. Être partenaire de ses soins:</vt:lpstr>
      <vt:lpstr>2. Quel est le rôle du patient dans le CCM? (suite) B. Pédagogie pas efficace</vt:lpstr>
      <vt:lpstr>    Mais alors  c’est quoi une pédagogie efficace?   </vt:lpstr>
      <vt:lpstr>Présentation PowerPoint</vt:lpstr>
      <vt:lpstr>RECOMMANDATIONS de l’association américaine du diabète (ADA) Eléments de la première consultation: anamnèse</vt:lpstr>
      <vt:lpstr>RECOMMANDATIONS de l’association américaine du diabète (ADA) Eléments de la première consultation: status</vt:lpstr>
      <vt:lpstr>RECOMMANDATIONS de l’association américaine du diabète (ADA) Eléments de la première consultation: laboratoire</vt:lpstr>
      <vt:lpstr>Quels sont les professionnels de  santé impliqués dans l’éducation thérapeutique du patient en Suisse?</vt:lpstr>
      <vt:lpstr>CMA? Coordinatrices en Médecine Ambulatoire Brevet Fédéral</vt:lpstr>
      <vt:lpstr>  « Chronic care model » en médecine de famille en Suisse (CMA) Claudia Steurer-Stey, Anja Frei, Thomas Rosemann  Rev Med Suisse 2010; 1016-1019  </vt:lpstr>
      <vt:lpstr>Présentation PowerPoint</vt:lpstr>
      <vt:lpstr> Brevet Fédéral de Coordinatrice/Coordinateur en médecine ambulatoire CMA </vt:lpstr>
      <vt:lpstr> COMPLICITE DANS LA COMPLEXITE projet CAPDIAD (Cabinet Patient Diabète), une approche interdisciplinaire du patient diabétique au cabinet de médecine générale.   Dr Sébastien Jotterand, Médecine Générale FMH sjot@bluewin.ch, Christine Sandoz (cheffe de projet et diététicienne), Yves Kühne, secrétaire général Réseau Nord Broye, 1400 Yverdon-les Bains). Prix poster recherche Sandoz Swissfamilydoc 2009. </vt:lpstr>
      <vt:lpstr>RESULTATS - Sur les 74 patients adressé par les 17 médecins  </vt:lpstr>
      <vt:lpstr>RESULTATS - Sur les 74 patients adressé par les 17 médecins  </vt:lpstr>
      <vt:lpstr>Projet pilote MoCCa:   Modèle de Coordination dans les Cabinets avec des Infirmière en soins primaires ( ISP)  Prix de l’innovation au congrès IP ASSM à Berne en octobre 2010,  N. Senn, Ch. Cohidon et R. Cardinaux</vt:lpstr>
      <vt:lpstr> FMH-Journée des délégué-e-s à la prévention, 13 juin 2019   Mise en oeuvre : APN in Primärversorgung (PRiMA)</vt:lpstr>
      <vt:lpstr> PRiMA: collaboration interprofessionnelle  </vt:lpstr>
      <vt:lpstr>Soins de santé primaires améliorés «enhanced primary care»</vt:lpstr>
    </vt:vector>
  </TitlesOfParts>
  <Company>Hospices Cantonaux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 Formation ASSO</dc:title>
  <dc:creator>cluthi</dc:creator>
  <cp:lastModifiedBy>Clément K'Draon</cp:lastModifiedBy>
  <cp:revision>139</cp:revision>
  <cp:lastPrinted>2011-07-07T08:54:15Z</cp:lastPrinted>
  <dcterms:created xsi:type="dcterms:W3CDTF">2004-01-30T08:59:31Z</dcterms:created>
  <dcterms:modified xsi:type="dcterms:W3CDTF">2020-10-01T08:07:49Z</dcterms:modified>
</cp:coreProperties>
</file>